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4" r:id="rId6"/>
    <p:sldId id="260" r:id="rId7"/>
    <p:sldId id="266" r:id="rId8"/>
    <p:sldId id="265" r:id="rId9"/>
    <p:sldId id="268" r:id="rId10"/>
    <p:sldId id="267" r:id="rId11"/>
    <p:sldId id="26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2F867-07CD-3748-B339-5B6E35B54670}" v="2" dt="2023-11-28T11:27:48.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3"/>
  </p:normalViewPr>
  <p:slideViewPr>
    <p:cSldViewPr snapToGrid="0">
      <p:cViewPr>
        <p:scale>
          <a:sx n="120" d="100"/>
          <a:sy n="120" d="100"/>
        </p:scale>
        <p:origin x="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old Adu-Twum" userId="0f200175-2163-4257-a8b5-100099f621e2" providerId="ADAL" clId="{3792F867-07CD-3748-B339-5B6E35B54670}"/>
    <pc:docChg chg="custSel modSld">
      <pc:chgData name="Harold Adu-Twum" userId="0f200175-2163-4257-a8b5-100099f621e2" providerId="ADAL" clId="{3792F867-07CD-3748-B339-5B6E35B54670}" dt="2023-11-28T11:30:03.642" v="98" actId="1076"/>
      <pc:docMkLst>
        <pc:docMk/>
      </pc:docMkLst>
      <pc:sldChg chg="modSp mod">
        <pc:chgData name="Harold Adu-Twum" userId="0f200175-2163-4257-a8b5-100099f621e2" providerId="ADAL" clId="{3792F867-07CD-3748-B339-5B6E35B54670}" dt="2023-11-28T11:20:26.535" v="29" actId="27636"/>
        <pc:sldMkLst>
          <pc:docMk/>
          <pc:sldMk cId="2739032608" sldId="256"/>
        </pc:sldMkLst>
        <pc:spChg chg="mod">
          <ac:chgData name="Harold Adu-Twum" userId="0f200175-2163-4257-a8b5-100099f621e2" providerId="ADAL" clId="{3792F867-07CD-3748-B339-5B6E35B54670}" dt="2023-11-28T11:20:26.535" v="29" actId="27636"/>
          <ac:spMkLst>
            <pc:docMk/>
            <pc:sldMk cId="2739032608" sldId="256"/>
            <ac:spMk id="2" creationId="{F0C06870-C60F-2796-8428-73C4E8F7EE09}"/>
          </ac:spMkLst>
        </pc:spChg>
      </pc:sldChg>
      <pc:sldChg chg="addSp modSp mod setBg">
        <pc:chgData name="Harold Adu-Twum" userId="0f200175-2163-4257-a8b5-100099f621e2" providerId="ADAL" clId="{3792F867-07CD-3748-B339-5B6E35B54670}" dt="2023-11-28T11:20:34.332" v="30" actId="26606"/>
        <pc:sldMkLst>
          <pc:docMk/>
          <pc:sldMk cId="2893357989" sldId="257"/>
        </pc:sldMkLst>
        <pc:spChg chg="mod">
          <ac:chgData name="Harold Adu-Twum" userId="0f200175-2163-4257-a8b5-100099f621e2" providerId="ADAL" clId="{3792F867-07CD-3748-B339-5B6E35B54670}" dt="2023-11-28T11:20:34.332" v="30" actId="26606"/>
          <ac:spMkLst>
            <pc:docMk/>
            <pc:sldMk cId="2893357989" sldId="257"/>
            <ac:spMk id="2" creationId="{49DCD6C0-0FBB-5282-D8DD-A9E340E02605}"/>
          </ac:spMkLst>
        </pc:spChg>
        <pc:spChg chg="mod">
          <ac:chgData name="Harold Adu-Twum" userId="0f200175-2163-4257-a8b5-100099f621e2" providerId="ADAL" clId="{3792F867-07CD-3748-B339-5B6E35B54670}" dt="2023-11-28T11:20:34.332" v="30" actId="26606"/>
          <ac:spMkLst>
            <pc:docMk/>
            <pc:sldMk cId="2893357989" sldId="257"/>
            <ac:spMk id="3" creationId="{2FB644FF-A191-263F-BA13-FB2FF3DBB2F9}"/>
          </ac:spMkLst>
        </pc:spChg>
        <pc:spChg chg="add">
          <ac:chgData name="Harold Adu-Twum" userId="0f200175-2163-4257-a8b5-100099f621e2" providerId="ADAL" clId="{3792F867-07CD-3748-B339-5B6E35B54670}" dt="2023-11-28T11:20:34.332" v="30" actId="26606"/>
          <ac:spMkLst>
            <pc:docMk/>
            <pc:sldMk cId="2893357989" sldId="257"/>
            <ac:spMk id="8" creationId="{C33976D1-3430-450C-A978-87A9A6E8E71F}"/>
          </ac:spMkLst>
        </pc:spChg>
        <pc:spChg chg="add">
          <ac:chgData name="Harold Adu-Twum" userId="0f200175-2163-4257-a8b5-100099f621e2" providerId="ADAL" clId="{3792F867-07CD-3748-B339-5B6E35B54670}" dt="2023-11-28T11:20:34.332" v="30" actId="26606"/>
          <ac:spMkLst>
            <pc:docMk/>
            <pc:sldMk cId="2893357989" sldId="257"/>
            <ac:spMk id="10" creationId="{7D6AAC78-7D86-415A-ADC1-2B474807960C}"/>
          </ac:spMkLst>
        </pc:spChg>
        <pc:spChg chg="add">
          <ac:chgData name="Harold Adu-Twum" userId="0f200175-2163-4257-a8b5-100099f621e2" providerId="ADAL" clId="{3792F867-07CD-3748-B339-5B6E35B54670}" dt="2023-11-28T11:20:34.332" v="30" actId="26606"/>
          <ac:spMkLst>
            <pc:docMk/>
            <pc:sldMk cId="2893357989" sldId="257"/>
            <ac:spMk id="12" creationId="{F2A658D9-F185-44F1-BA33-D50320D1D078}"/>
          </ac:spMkLst>
        </pc:spChg>
      </pc:sldChg>
      <pc:sldChg chg="modSp mod">
        <pc:chgData name="Harold Adu-Twum" userId="0f200175-2163-4257-a8b5-100099f621e2" providerId="ADAL" clId="{3792F867-07CD-3748-B339-5B6E35B54670}" dt="2023-11-28T11:26:45.807" v="68" actId="27636"/>
        <pc:sldMkLst>
          <pc:docMk/>
          <pc:sldMk cId="2258010852" sldId="258"/>
        </pc:sldMkLst>
        <pc:spChg chg="mod">
          <ac:chgData name="Harold Adu-Twum" userId="0f200175-2163-4257-a8b5-100099f621e2" providerId="ADAL" clId="{3792F867-07CD-3748-B339-5B6E35B54670}" dt="2023-11-28T11:26:45.807" v="68" actId="27636"/>
          <ac:spMkLst>
            <pc:docMk/>
            <pc:sldMk cId="2258010852" sldId="258"/>
            <ac:spMk id="2" creationId="{81A70E91-3930-5BC5-85ED-0B674754AE76}"/>
          </ac:spMkLst>
        </pc:spChg>
        <pc:spChg chg="mod">
          <ac:chgData name="Harold Adu-Twum" userId="0f200175-2163-4257-a8b5-100099f621e2" providerId="ADAL" clId="{3792F867-07CD-3748-B339-5B6E35B54670}" dt="2023-11-28T11:15:11.059" v="1" actId="14100"/>
          <ac:spMkLst>
            <pc:docMk/>
            <pc:sldMk cId="2258010852" sldId="258"/>
            <ac:spMk id="3" creationId="{AC86F8DF-CF1A-4660-1660-5BD34997B4CE}"/>
          </ac:spMkLst>
        </pc:spChg>
      </pc:sldChg>
      <pc:sldChg chg="modSp mod">
        <pc:chgData name="Harold Adu-Twum" userId="0f200175-2163-4257-a8b5-100099f621e2" providerId="ADAL" clId="{3792F867-07CD-3748-B339-5B6E35B54670}" dt="2023-11-28T11:26:55.673" v="70" actId="1076"/>
        <pc:sldMkLst>
          <pc:docMk/>
          <pc:sldMk cId="688232888" sldId="259"/>
        </pc:sldMkLst>
        <pc:spChg chg="mod">
          <ac:chgData name="Harold Adu-Twum" userId="0f200175-2163-4257-a8b5-100099f621e2" providerId="ADAL" clId="{3792F867-07CD-3748-B339-5B6E35B54670}" dt="2023-11-28T11:26:55.673" v="70" actId="1076"/>
          <ac:spMkLst>
            <pc:docMk/>
            <pc:sldMk cId="688232888" sldId="259"/>
            <ac:spMk id="2" creationId="{9BE4F561-48AF-87F7-5D44-D57706609259}"/>
          </ac:spMkLst>
        </pc:spChg>
        <pc:picChg chg="mod">
          <ac:chgData name="Harold Adu-Twum" userId="0f200175-2163-4257-a8b5-100099f621e2" providerId="ADAL" clId="{3792F867-07CD-3748-B339-5B6E35B54670}" dt="2023-11-28T11:21:51.341" v="36" actId="14100"/>
          <ac:picMkLst>
            <pc:docMk/>
            <pc:sldMk cId="688232888" sldId="259"/>
            <ac:picMk id="8" creationId="{B05C1581-586D-541C-120A-9EE6966B1459}"/>
          </ac:picMkLst>
        </pc:picChg>
      </pc:sldChg>
      <pc:sldChg chg="modSp mod">
        <pc:chgData name="Harold Adu-Twum" userId="0f200175-2163-4257-a8b5-100099f621e2" providerId="ADAL" clId="{3792F867-07CD-3748-B339-5B6E35B54670}" dt="2023-11-28T11:27:19.088" v="75" actId="14100"/>
        <pc:sldMkLst>
          <pc:docMk/>
          <pc:sldMk cId="238318334" sldId="260"/>
        </pc:sldMkLst>
        <pc:spChg chg="mod">
          <ac:chgData name="Harold Adu-Twum" userId="0f200175-2163-4257-a8b5-100099f621e2" providerId="ADAL" clId="{3792F867-07CD-3748-B339-5B6E35B54670}" dt="2023-11-28T11:27:19.088" v="75" actId="14100"/>
          <ac:spMkLst>
            <pc:docMk/>
            <pc:sldMk cId="238318334" sldId="260"/>
            <ac:spMk id="2" creationId="{7C40EADB-537A-0A2B-87A3-F51E78D14A8D}"/>
          </ac:spMkLst>
        </pc:spChg>
        <pc:picChg chg="mod">
          <ac:chgData name="Harold Adu-Twum" userId="0f200175-2163-4257-a8b5-100099f621e2" providerId="ADAL" clId="{3792F867-07CD-3748-B339-5B6E35B54670}" dt="2023-11-28T11:22:41.939" v="42" actId="14100"/>
          <ac:picMkLst>
            <pc:docMk/>
            <pc:sldMk cId="238318334" sldId="260"/>
            <ac:picMk id="8" creationId="{ED5DB22D-2D75-DBCC-DCE4-6C04AA6459B1}"/>
          </ac:picMkLst>
        </pc:picChg>
      </pc:sldChg>
      <pc:sldChg chg="modSp mod">
        <pc:chgData name="Harold Adu-Twum" userId="0f200175-2163-4257-a8b5-100099f621e2" providerId="ADAL" clId="{3792F867-07CD-3748-B339-5B6E35B54670}" dt="2023-11-28T11:30:03.642" v="98" actId="1076"/>
        <pc:sldMkLst>
          <pc:docMk/>
          <pc:sldMk cId="2025869428" sldId="261"/>
        </pc:sldMkLst>
        <pc:spChg chg="mod">
          <ac:chgData name="Harold Adu-Twum" userId="0f200175-2163-4257-a8b5-100099f621e2" providerId="ADAL" clId="{3792F867-07CD-3748-B339-5B6E35B54670}" dt="2023-11-28T11:30:03.642" v="98" actId="1076"/>
          <ac:spMkLst>
            <pc:docMk/>
            <pc:sldMk cId="2025869428" sldId="261"/>
            <ac:spMk id="2" creationId="{764E4821-70CE-4852-72A1-8651F0D7EDAF}"/>
          </ac:spMkLst>
        </pc:spChg>
      </pc:sldChg>
      <pc:sldChg chg="addSp modSp mod">
        <pc:chgData name="Harold Adu-Twum" userId="0f200175-2163-4257-a8b5-100099f621e2" providerId="ADAL" clId="{3792F867-07CD-3748-B339-5B6E35B54670}" dt="2023-11-28T11:28:35.529" v="86" actId="113"/>
        <pc:sldMkLst>
          <pc:docMk/>
          <pc:sldMk cId="1713450847" sldId="262"/>
        </pc:sldMkLst>
        <pc:spChg chg="mod">
          <ac:chgData name="Harold Adu-Twum" userId="0f200175-2163-4257-a8b5-100099f621e2" providerId="ADAL" clId="{3792F867-07CD-3748-B339-5B6E35B54670}" dt="2023-11-28T11:28:35.529" v="86" actId="113"/>
          <ac:spMkLst>
            <pc:docMk/>
            <pc:sldMk cId="1713450847" sldId="262"/>
            <ac:spMk id="2" creationId="{00BAD3EE-C46C-E137-51AE-D926440E62D4}"/>
          </ac:spMkLst>
        </pc:spChg>
        <pc:cxnChg chg="add mod">
          <ac:chgData name="Harold Adu-Twum" userId="0f200175-2163-4257-a8b5-100099f621e2" providerId="ADAL" clId="{3792F867-07CD-3748-B339-5B6E35B54670}" dt="2023-11-28T11:25:10.306" v="61" actId="13822"/>
          <ac:cxnSpMkLst>
            <pc:docMk/>
            <pc:sldMk cId="1713450847" sldId="262"/>
            <ac:cxnSpMk id="7" creationId="{F70D7574-95BC-91EC-10DD-7301FC8153EF}"/>
          </ac:cxnSpMkLst>
        </pc:cxnChg>
      </pc:sldChg>
      <pc:sldChg chg="modSp mod">
        <pc:chgData name="Harold Adu-Twum" userId="0f200175-2163-4257-a8b5-100099f621e2" providerId="ADAL" clId="{3792F867-07CD-3748-B339-5B6E35B54670}" dt="2023-11-28T11:28:48.576" v="88" actId="255"/>
        <pc:sldMkLst>
          <pc:docMk/>
          <pc:sldMk cId="2435693825" sldId="263"/>
        </pc:sldMkLst>
        <pc:spChg chg="mod">
          <ac:chgData name="Harold Adu-Twum" userId="0f200175-2163-4257-a8b5-100099f621e2" providerId="ADAL" clId="{3792F867-07CD-3748-B339-5B6E35B54670}" dt="2023-11-28T11:28:48.576" v="88" actId="255"/>
          <ac:spMkLst>
            <pc:docMk/>
            <pc:sldMk cId="2435693825" sldId="263"/>
            <ac:spMk id="2" creationId="{3B26DE61-EA4F-F8FB-62CF-24799B2ECBA6}"/>
          </ac:spMkLst>
        </pc:spChg>
        <pc:spChg chg="mod">
          <ac:chgData name="Harold Adu-Twum" userId="0f200175-2163-4257-a8b5-100099f621e2" providerId="ADAL" clId="{3792F867-07CD-3748-B339-5B6E35B54670}" dt="2023-11-28T11:25:52.153" v="66" actId="27636"/>
          <ac:spMkLst>
            <pc:docMk/>
            <pc:sldMk cId="2435693825" sldId="263"/>
            <ac:spMk id="3" creationId="{B79F8FAF-CCBD-C977-CA87-C1F8C07D876B}"/>
          </ac:spMkLst>
        </pc:spChg>
      </pc:sldChg>
      <pc:sldChg chg="modSp mod">
        <pc:chgData name="Harold Adu-Twum" userId="0f200175-2163-4257-a8b5-100099f621e2" providerId="ADAL" clId="{3792F867-07CD-3748-B339-5B6E35B54670}" dt="2023-11-28T11:27:04.851" v="72" actId="27636"/>
        <pc:sldMkLst>
          <pc:docMk/>
          <pc:sldMk cId="2849732751" sldId="264"/>
        </pc:sldMkLst>
        <pc:spChg chg="mod">
          <ac:chgData name="Harold Adu-Twum" userId="0f200175-2163-4257-a8b5-100099f621e2" providerId="ADAL" clId="{3792F867-07CD-3748-B339-5B6E35B54670}" dt="2023-11-28T11:27:04.851" v="72" actId="27636"/>
          <ac:spMkLst>
            <pc:docMk/>
            <pc:sldMk cId="2849732751" sldId="264"/>
            <ac:spMk id="2" creationId="{68FE5F0A-AA72-E074-737B-5B86869A6F3F}"/>
          </ac:spMkLst>
        </pc:spChg>
        <pc:picChg chg="mod">
          <ac:chgData name="Harold Adu-Twum" userId="0f200175-2163-4257-a8b5-100099f621e2" providerId="ADAL" clId="{3792F867-07CD-3748-B339-5B6E35B54670}" dt="2023-11-28T11:22:17.659" v="40" actId="1076"/>
          <ac:picMkLst>
            <pc:docMk/>
            <pc:sldMk cId="2849732751" sldId="264"/>
            <ac:picMk id="5" creationId="{696AB80C-597D-0950-4C8C-3DF313D979F4}"/>
          </ac:picMkLst>
        </pc:picChg>
      </pc:sldChg>
      <pc:sldChg chg="modSp mod">
        <pc:chgData name="Harold Adu-Twum" userId="0f200175-2163-4257-a8b5-100099f621e2" providerId="ADAL" clId="{3792F867-07CD-3748-B339-5B6E35B54670}" dt="2023-11-28T11:27:41.404" v="78" actId="255"/>
        <pc:sldMkLst>
          <pc:docMk/>
          <pc:sldMk cId="3785251830" sldId="265"/>
        </pc:sldMkLst>
        <pc:spChg chg="mod">
          <ac:chgData name="Harold Adu-Twum" userId="0f200175-2163-4257-a8b5-100099f621e2" providerId="ADAL" clId="{3792F867-07CD-3748-B339-5B6E35B54670}" dt="2023-11-28T11:27:41.404" v="78" actId="255"/>
          <ac:spMkLst>
            <pc:docMk/>
            <pc:sldMk cId="3785251830" sldId="265"/>
            <ac:spMk id="2" creationId="{E0DEB36F-9634-6EDB-89EA-42CBAA19ADA8}"/>
          </ac:spMkLst>
        </pc:spChg>
        <pc:picChg chg="mod">
          <ac:chgData name="Harold Adu-Twum" userId="0f200175-2163-4257-a8b5-100099f621e2" providerId="ADAL" clId="{3792F867-07CD-3748-B339-5B6E35B54670}" dt="2023-11-28T11:23:43.575" v="52" actId="14100"/>
          <ac:picMkLst>
            <pc:docMk/>
            <pc:sldMk cId="3785251830" sldId="265"/>
            <ac:picMk id="8" creationId="{E1140B08-A445-41E9-4939-6DA3D8FE91D4}"/>
          </ac:picMkLst>
        </pc:picChg>
      </pc:sldChg>
      <pc:sldChg chg="modSp mod">
        <pc:chgData name="Harold Adu-Twum" userId="0f200175-2163-4257-a8b5-100099f621e2" providerId="ADAL" clId="{3792F867-07CD-3748-B339-5B6E35B54670}" dt="2023-11-28T11:27:31.893" v="77" actId="27636"/>
        <pc:sldMkLst>
          <pc:docMk/>
          <pc:sldMk cId="90972274" sldId="266"/>
        </pc:sldMkLst>
        <pc:spChg chg="mod">
          <ac:chgData name="Harold Adu-Twum" userId="0f200175-2163-4257-a8b5-100099f621e2" providerId="ADAL" clId="{3792F867-07CD-3748-B339-5B6E35B54670}" dt="2023-11-28T11:27:31.893" v="77" actId="27636"/>
          <ac:spMkLst>
            <pc:docMk/>
            <pc:sldMk cId="90972274" sldId="266"/>
            <ac:spMk id="2" creationId="{2A39318F-F312-4EE5-9C19-7299314EEF0A}"/>
          </ac:spMkLst>
        </pc:spChg>
        <pc:picChg chg="mod">
          <ac:chgData name="Harold Adu-Twum" userId="0f200175-2163-4257-a8b5-100099f621e2" providerId="ADAL" clId="{3792F867-07CD-3748-B339-5B6E35B54670}" dt="2023-11-28T11:23:22.393" v="49" actId="14100"/>
          <ac:picMkLst>
            <pc:docMk/>
            <pc:sldMk cId="90972274" sldId="266"/>
            <ac:picMk id="4" creationId="{50C08162-D708-AB1C-684D-83EE840593A6}"/>
          </ac:picMkLst>
        </pc:picChg>
      </pc:sldChg>
      <pc:sldChg chg="modSp mod">
        <pc:chgData name="Harold Adu-Twum" userId="0f200175-2163-4257-a8b5-100099f621e2" providerId="ADAL" clId="{3792F867-07CD-3748-B339-5B6E35B54670}" dt="2023-11-28T11:28:02.508" v="81" actId="255"/>
        <pc:sldMkLst>
          <pc:docMk/>
          <pc:sldMk cId="3900982227" sldId="267"/>
        </pc:sldMkLst>
        <pc:spChg chg="mod">
          <ac:chgData name="Harold Adu-Twum" userId="0f200175-2163-4257-a8b5-100099f621e2" providerId="ADAL" clId="{3792F867-07CD-3748-B339-5B6E35B54670}" dt="2023-11-28T11:28:02.508" v="81" actId="255"/>
          <ac:spMkLst>
            <pc:docMk/>
            <pc:sldMk cId="3900982227" sldId="267"/>
            <ac:spMk id="2" creationId="{58FCBAD0-B8FE-66F9-AD30-E08CB657C952}"/>
          </ac:spMkLst>
        </pc:spChg>
        <pc:picChg chg="mod">
          <ac:chgData name="Harold Adu-Twum" userId="0f200175-2163-4257-a8b5-100099f621e2" providerId="ADAL" clId="{3792F867-07CD-3748-B339-5B6E35B54670}" dt="2023-11-28T11:24:02.792" v="54" actId="14100"/>
          <ac:picMkLst>
            <pc:docMk/>
            <pc:sldMk cId="3900982227" sldId="267"/>
            <ac:picMk id="6" creationId="{6C6AC36C-BCB0-1991-F08E-F1A8F3205662}"/>
          </ac:picMkLst>
        </pc:picChg>
      </pc:sldChg>
      <pc:sldChg chg="addSp modSp mod">
        <pc:chgData name="Harold Adu-Twum" userId="0f200175-2163-4257-a8b5-100099f621e2" providerId="ADAL" clId="{3792F867-07CD-3748-B339-5B6E35B54670}" dt="2023-11-28T11:27:54.120" v="80" actId="255"/>
        <pc:sldMkLst>
          <pc:docMk/>
          <pc:sldMk cId="2210879363" sldId="268"/>
        </pc:sldMkLst>
        <pc:spChg chg="mod">
          <ac:chgData name="Harold Adu-Twum" userId="0f200175-2163-4257-a8b5-100099f621e2" providerId="ADAL" clId="{3792F867-07CD-3748-B339-5B6E35B54670}" dt="2023-11-28T11:20:26.361" v="24"/>
          <ac:spMkLst>
            <pc:docMk/>
            <pc:sldMk cId="2210879363" sldId="268"/>
            <ac:spMk id="2" creationId="{DFCA464E-8892-5C72-6C59-62455121103B}"/>
          </ac:spMkLst>
        </pc:spChg>
        <pc:spChg chg="add mod">
          <ac:chgData name="Harold Adu-Twum" userId="0f200175-2163-4257-a8b5-100099f621e2" providerId="ADAL" clId="{3792F867-07CD-3748-B339-5B6E35B54670}" dt="2023-11-28T11:27:54.120" v="80" actId="255"/>
          <ac:spMkLst>
            <pc:docMk/>
            <pc:sldMk cId="2210879363" sldId="268"/>
            <ac:spMk id="14" creationId="{31164B78-AD80-294B-3646-48D8902567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79A90-6862-2340-ACD3-6569BB94012E}"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C7D0A-3C61-E94C-AD86-4333AFB2FC9B}" type="slidenum">
              <a:rPr lang="en-US" smtClean="0"/>
              <a:t>‹#›</a:t>
            </a:fld>
            <a:endParaRPr lang="en-US"/>
          </a:p>
        </p:txBody>
      </p:sp>
    </p:spTree>
    <p:extLst>
      <p:ext uri="{BB962C8B-B14F-4D97-AF65-F5344CB8AC3E}">
        <p14:creationId xmlns:p14="http://schemas.microsoft.com/office/powerpoint/2010/main" val="207441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C7D0A-3C61-E94C-AD86-4333AFB2FC9B}" type="slidenum">
              <a:rPr lang="en-US" smtClean="0"/>
              <a:t>12</a:t>
            </a:fld>
            <a:endParaRPr lang="en-US"/>
          </a:p>
        </p:txBody>
      </p:sp>
    </p:spTree>
    <p:extLst>
      <p:ext uri="{BB962C8B-B14F-4D97-AF65-F5344CB8AC3E}">
        <p14:creationId xmlns:p14="http://schemas.microsoft.com/office/powerpoint/2010/main" val="27384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2496600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50290-5F09-7941-A8D7-D4D3E2A6F5A6}"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7346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50290-5F09-7941-A8D7-D4D3E2A6F5A6}"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178797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07920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442799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1450290-5F09-7941-A8D7-D4D3E2A6F5A6}" type="datetimeFigureOut">
              <a:rPr lang="en-US" smtClean="0"/>
              <a:t>11/27/23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67013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043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50290-5F09-7941-A8D7-D4D3E2A6F5A6}" type="datetimeFigureOut">
              <a:rPr lang="en-US" smtClean="0"/>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79436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50290-5F09-7941-A8D7-D4D3E2A6F5A6}"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5461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1450290-5F09-7941-A8D7-D4D3E2A6F5A6}" type="datetimeFigureOut">
              <a:rPr lang="en-US" smtClean="0"/>
              <a:t>11/27/23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151061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1450290-5F09-7941-A8D7-D4D3E2A6F5A6}" type="datetimeFigureOut">
              <a:rPr lang="en-US" smtClean="0"/>
              <a:t>11/27/23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409346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1450290-5F09-7941-A8D7-D4D3E2A6F5A6}" type="datetimeFigureOut">
              <a:rPr lang="en-US" smtClean="0"/>
              <a:t>11/27/23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176C16A-9D9B-FB49-A422-84926ECCDDF8}" type="slidenum">
              <a:rPr lang="en-US" smtClean="0"/>
              <a:t>‹#›</a:t>
            </a:fld>
            <a:endParaRPr lang="en-US"/>
          </a:p>
        </p:txBody>
      </p:sp>
    </p:spTree>
    <p:extLst>
      <p:ext uri="{BB962C8B-B14F-4D97-AF65-F5344CB8AC3E}">
        <p14:creationId xmlns:p14="http://schemas.microsoft.com/office/powerpoint/2010/main" val="1968954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6870-C60F-2796-8428-73C4E8F7EE09}"/>
              </a:ext>
            </a:extLst>
          </p:cNvPr>
          <p:cNvSpPr>
            <a:spLocks noGrp="1"/>
          </p:cNvSpPr>
          <p:nvPr>
            <p:ph type="ctrTitle"/>
          </p:nvPr>
        </p:nvSpPr>
        <p:spPr>
          <a:xfrm>
            <a:off x="1524000" y="2207941"/>
            <a:ext cx="9144000" cy="1302022"/>
          </a:xfrm>
        </p:spPr>
        <p:txBody>
          <a:bodyPr>
            <a:normAutofit fontScale="90000"/>
          </a:bodyPr>
          <a:lstStyle/>
          <a:p>
            <a:r>
              <a:rPr lang="en-US" sz="2800" dirty="0"/>
              <a:t>A Comprehensive Exploratory and Predictive Analysis of Factors Impacting Graduation and Drop Out Rate in College</a:t>
            </a:r>
          </a:p>
        </p:txBody>
      </p:sp>
    </p:spTree>
    <p:extLst>
      <p:ext uri="{BB962C8B-B14F-4D97-AF65-F5344CB8AC3E}">
        <p14:creationId xmlns:p14="http://schemas.microsoft.com/office/powerpoint/2010/main" val="27390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BAD0-B8FE-66F9-AD30-E08CB657C952}"/>
              </a:ext>
            </a:extLst>
          </p:cNvPr>
          <p:cNvSpPr>
            <a:spLocks noGrp="1"/>
          </p:cNvSpPr>
          <p:nvPr>
            <p:ph type="title"/>
          </p:nvPr>
        </p:nvSpPr>
        <p:spPr>
          <a:xfrm>
            <a:off x="2029117" y="458903"/>
            <a:ext cx="7729728" cy="1188720"/>
          </a:xfrm>
        </p:spPr>
        <p:txBody>
          <a:bodyPr>
            <a:normAutofit/>
          </a:bodyPr>
          <a:lstStyle/>
          <a:p>
            <a:pPr algn="ctr"/>
            <a:r>
              <a:rPr lang="en-US" sz="2400" b="1" u="sng" dirty="0"/>
              <a:t>Funding Analysis </a:t>
            </a:r>
          </a:p>
        </p:txBody>
      </p:sp>
      <p:pic>
        <p:nvPicPr>
          <p:cNvPr id="4" name="Content Placeholder 3">
            <a:extLst>
              <a:ext uri="{FF2B5EF4-FFF2-40B4-BE49-F238E27FC236}">
                <a16:creationId xmlns:a16="http://schemas.microsoft.com/office/drawing/2014/main" id="{A53397CA-3E0D-1A1E-DC7C-2277D9A2E9B0}"/>
              </a:ext>
            </a:extLst>
          </p:cNvPr>
          <p:cNvPicPr>
            <a:picLocks noGrp="1" noChangeAspect="1"/>
          </p:cNvPicPr>
          <p:nvPr>
            <p:ph idx="1"/>
          </p:nvPr>
        </p:nvPicPr>
        <p:blipFill>
          <a:blip r:embed="rId2"/>
          <a:stretch>
            <a:fillRect/>
          </a:stretch>
        </p:blipFill>
        <p:spPr>
          <a:xfrm>
            <a:off x="0" y="1792171"/>
            <a:ext cx="6068069" cy="3493507"/>
          </a:xfrm>
          <a:prstGeom prst="rect">
            <a:avLst/>
          </a:prstGeom>
        </p:spPr>
      </p:pic>
      <p:pic>
        <p:nvPicPr>
          <p:cNvPr id="6" name="Picture 5">
            <a:extLst>
              <a:ext uri="{FF2B5EF4-FFF2-40B4-BE49-F238E27FC236}">
                <a16:creationId xmlns:a16="http://schemas.microsoft.com/office/drawing/2014/main" id="{6C6AC36C-BCB0-1991-F08E-F1A8F3205662}"/>
              </a:ext>
            </a:extLst>
          </p:cNvPr>
          <p:cNvPicPr>
            <a:picLocks noChangeAspect="1"/>
          </p:cNvPicPr>
          <p:nvPr/>
        </p:nvPicPr>
        <p:blipFill>
          <a:blip r:embed="rId3"/>
          <a:stretch>
            <a:fillRect/>
          </a:stretch>
        </p:blipFill>
        <p:spPr>
          <a:xfrm>
            <a:off x="5626467" y="1792171"/>
            <a:ext cx="6423306" cy="3493507"/>
          </a:xfrm>
          <a:prstGeom prst="rect">
            <a:avLst/>
          </a:prstGeom>
        </p:spPr>
      </p:pic>
      <p:sp>
        <p:nvSpPr>
          <p:cNvPr id="7" name="TextBox 6">
            <a:extLst>
              <a:ext uri="{FF2B5EF4-FFF2-40B4-BE49-F238E27FC236}">
                <a16:creationId xmlns:a16="http://schemas.microsoft.com/office/drawing/2014/main" id="{14312761-E88D-8A09-8956-3205E1AB0F15}"/>
              </a:ext>
            </a:extLst>
          </p:cNvPr>
          <p:cNvSpPr txBox="1"/>
          <p:nvPr/>
        </p:nvSpPr>
        <p:spPr>
          <a:xfrm>
            <a:off x="693985" y="5493486"/>
            <a:ext cx="4680098"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It can observed that students with scholarships </a:t>
            </a:r>
            <a:r>
              <a:rPr lang="en-US" dirty="0">
                <a:solidFill>
                  <a:srgbClr val="000000"/>
                </a:solidFill>
                <a:latin typeface="Helvetica Neue" panose="02000503000000020004" pitchFamily="2" charset="0"/>
              </a:rPr>
              <a:t>have lower </a:t>
            </a:r>
            <a:r>
              <a:rPr lang="en-US" b="0" i="0" u="none" strike="noStrike" dirty="0">
                <a:solidFill>
                  <a:srgbClr val="000000"/>
                </a:solidFill>
                <a:effectLst/>
                <a:latin typeface="Helvetica Neue" panose="02000503000000020004" pitchFamily="2" charset="0"/>
              </a:rPr>
              <a:t>drop out rate relative to students with external funding</a:t>
            </a:r>
            <a:endParaRPr lang="en-US" dirty="0"/>
          </a:p>
        </p:txBody>
      </p:sp>
      <p:sp>
        <p:nvSpPr>
          <p:cNvPr id="8" name="TextBox 7">
            <a:extLst>
              <a:ext uri="{FF2B5EF4-FFF2-40B4-BE49-F238E27FC236}">
                <a16:creationId xmlns:a16="http://schemas.microsoft.com/office/drawing/2014/main" id="{282EBDEE-F121-BC9F-5563-BDC495582A42}"/>
              </a:ext>
            </a:extLst>
          </p:cNvPr>
          <p:cNvSpPr txBox="1"/>
          <p:nvPr/>
        </p:nvSpPr>
        <p:spPr>
          <a:xfrm>
            <a:off x="6315740" y="5475767"/>
            <a:ext cx="5124893"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The above visualization show that students who are in debt </a:t>
            </a:r>
            <a:r>
              <a:rPr lang="en-US" dirty="0">
                <a:solidFill>
                  <a:srgbClr val="000000"/>
                </a:solidFill>
                <a:latin typeface="Helvetica Neue" panose="02000503000000020004" pitchFamily="2" charset="0"/>
              </a:rPr>
              <a:t>have </a:t>
            </a:r>
            <a:r>
              <a:rPr lang="en-US" b="0" i="0" u="none" strike="noStrike" dirty="0">
                <a:solidFill>
                  <a:srgbClr val="000000"/>
                </a:solidFill>
                <a:effectLst/>
                <a:latin typeface="Helvetica Neue" panose="02000503000000020004" pitchFamily="2" charset="0"/>
              </a:rPr>
              <a:t>higher  drop out rate relative to students who do not have debt</a:t>
            </a:r>
            <a:endParaRPr lang="en-US" dirty="0"/>
          </a:p>
        </p:txBody>
      </p:sp>
    </p:spTree>
    <p:extLst>
      <p:ext uri="{BB962C8B-B14F-4D97-AF65-F5344CB8AC3E}">
        <p14:creationId xmlns:p14="http://schemas.microsoft.com/office/powerpoint/2010/main" val="390098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E4821-70CE-4852-72A1-8651F0D7EDAF}"/>
              </a:ext>
            </a:extLst>
          </p:cNvPr>
          <p:cNvSpPr>
            <a:spLocks noGrp="1"/>
          </p:cNvSpPr>
          <p:nvPr>
            <p:ph type="title"/>
          </p:nvPr>
        </p:nvSpPr>
        <p:spPr>
          <a:xfrm>
            <a:off x="585408" y="202018"/>
            <a:ext cx="11269894" cy="691117"/>
          </a:xfrm>
        </p:spPr>
        <p:txBody>
          <a:bodyPr>
            <a:noAutofit/>
          </a:bodyPr>
          <a:lstStyle/>
          <a:p>
            <a:br>
              <a:rPr lang="en-US" sz="2400" b="1" dirty="0"/>
            </a:br>
            <a:br>
              <a:rPr lang="en-US" sz="2400" b="1" dirty="0"/>
            </a:br>
            <a:r>
              <a:rPr lang="en-US" sz="2400" b="1" dirty="0"/>
              <a:t>Predictive Analysis: Forecasting Student Success</a:t>
            </a:r>
            <a:br>
              <a:rPr lang="en-US" sz="2400" b="1" dirty="0"/>
            </a:br>
            <a:endParaRPr lang="en-US" sz="2400" b="1" dirty="0"/>
          </a:p>
        </p:txBody>
      </p:sp>
      <p:pic>
        <p:nvPicPr>
          <p:cNvPr id="4" name="Picture 3">
            <a:extLst>
              <a:ext uri="{FF2B5EF4-FFF2-40B4-BE49-F238E27FC236}">
                <a16:creationId xmlns:a16="http://schemas.microsoft.com/office/drawing/2014/main" id="{3148EE2A-B114-8D13-E7CF-0E409F9F34CE}"/>
              </a:ext>
            </a:extLst>
          </p:cNvPr>
          <p:cNvPicPr>
            <a:picLocks noChangeAspect="1"/>
          </p:cNvPicPr>
          <p:nvPr/>
        </p:nvPicPr>
        <p:blipFill>
          <a:blip r:embed="rId2"/>
          <a:stretch>
            <a:fillRect/>
          </a:stretch>
        </p:blipFill>
        <p:spPr>
          <a:xfrm>
            <a:off x="681101" y="1138147"/>
            <a:ext cx="3242312" cy="5354728"/>
          </a:xfrm>
          <a:prstGeom prst="rect">
            <a:avLst/>
          </a:prstGeom>
        </p:spPr>
      </p:pic>
      <p:sp>
        <p:nvSpPr>
          <p:cNvPr id="8" name="TextBox 7">
            <a:extLst>
              <a:ext uri="{FF2B5EF4-FFF2-40B4-BE49-F238E27FC236}">
                <a16:creationId xmlns:a16="http://schemas.microsoft.com/office/drawing/2014/main" id="{FDC2DC64-2022-5049-3134-0503C42D2FAA}"/>
              </a:ext>
            </a:extLst>
          </p:cNvPr>
          <p:cNvSpPr txBox="1"/>
          <p:nvPr/>
        </p:nvSpPr>
        <p:spPr>
          <a:xfrm>
            <a:off x="4295553" y="1467868"/>
            <a:ext cx="679482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A logistic model was fitted to predict student’s success in terms or whether they will graduate or drop.</a:t>
            </a:r>
          </a:p>
          <a:p>
            <a:pPr marL="285750" indent="-285750" algn="just">
              <a:buFont typeface="Arial" panose="020B0604020202020204" pitchFamily="34" charset="0"/>
              <a:buChar char="•"/>
            </a:pPr>
            <a:r>
              <a:rPr lang="en-US" dirty="0"/>
              <a:t>The coefficient on the left shows the magnitude of impact that the variables employed have on whether or not a student graduate</a:t>
            </a:r>
          </a:p>
          <a:p>
            <a:pPr marL="285750" indent="-285750" algn="just">
              <a:buFont typeface="Arial" panose="020B0604020202020204" pitchFamily="34" charset="0"/>
              <a:buChar char="•"/>
            </a:pPr>
            <a:r>
              <a:rPr lang="en-US" dirty="0"/>
              <a:t>Students with debt, married, and male have a lower odds of graduating.</a:t>
            </a:r>
          </a:p>
          <a:p>
            <a:pPr marL="285750" indent="-285750" algn="just">
              <a:buFont typeface="Arial" panose="020B0604020202020204" pitchFamily="34" charset="0"/>
              <a:buChar char="•"/>
            </a:pPr>
            <a:r>
              <a:rPr lang="en-US" dirty="0"/>
              <a:t>Students with paid tuition, scholarship holders have a higher odds of graduating.</a:t>
            </a:r>
          </a:p>
          <a:p>
            <a:endParaRPr lang="en-US" dirty="0"/>
          </a:p>
        </p:txBody>
      </p:sp>
    </p:spTree>
    <p:extLst>
      <p:ext uri="{BB962C8B-B14F-4D97-AF65-F5344CB8AC3E}">
        <p14:creationId xmlns:p14="http://schemas.microsoft.com/office/powerpoint/2010/main" val="202586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D3EE-C46C-E137-51AE-D926440E62D4}"/>
              </a:ext>
            </a:extLst>
          </p:cNvPr>
          <p:cNvSpPr>
            <a:spLocks noGrp="1"/>
          </p:cNvSpPr>
          <p:nvPr>
            <p:ph type="title"/>
          </p:nvPr>
        </p:nvSpPr>
        <p:spPr>
          <a:xfrm>
            <a:off x="838200" y="69031"/>
            <a:ext cx="10515600" cy="845369"/>
          </a:xfrm>
        </p:spPr>
        <p:txBody>
          <a:bodyPr>
            <a:normAutofit fontScale="90000"/>
          </a:bodyPr>
          <a:lstStyle/>
          <a:p>
            <a:pPr algn="ctr"/>
            <a:r>
              <a:rPr lang="en-US" sz="2700" b="1" dirty="0"/>
              <a:t>Insights and Recommendations</a:t>
            </a:r>
            <a:br>
              <a:rPr lang="en-US" dirty="0"/>
            </a:br>
            <a:endParaRPr lang="en-US" dirty="0"/>
          </a:p>
        </p:txBody>
      </p:sp>
      <p:sp>
        <p:nvSpPr>
          <p:cNvPr id="4" name="TextBox 3">
            <a:extLst>
              <a:ext uri="{FF2B5EF4-FFF2-40B4-BE49-F238E27FC236}">
                <a16:creationId xmlns:a16="http://schemas.microsoft.com/office/drawing/2014/main" id="{099B2458-9D51-53F6-7449-79A1CA8D639D}"/>
              </a:ext>
            </a:extLst>
          </p:cNvPr>
          <p:cNvSpPr txBox="1"/>
          <p:nvPr/>
        </p:nvSpPr>
        <p:spPr>
          <a:xfrm>
            <a:off x="138222" y="602660"/>
            <a:ext cx="5372987" cy="12557284"/>
          </a:xfrm>
          <a:prstGeom prst="rect">
            <a:avLst/>
          </a:prstGeom>
          <a:noFill/>
        </p:spPr>
        <p:txBody>
          <a:bodyPr wrap="square" rtlCol="0">
            <a:spAutoFit/>
          </a:bodyPr>
          <a:lstStyle/>
          <a:p>
            <a:pPr algn="ctr"/>
            <a:r>
              <a:rPr lang="en-US" u="sng" dirty="0"/>
              <a:t>Findings and Insights</a:t>
            </a:r>
          </a:p>
          <a:p>
            <a:pPr marL="285750" indent="-285750" algn="just">
              <a:buFont typeface="Arial" panose="020B0604020202020204" pitchFamily="34" charset="0"/>
              <a:buChar char="•"/>
            </a:pPr>
            <a:r>
              <a:rPr lang="en-US" dirty="0"/>
              <a:t>Most of the students are between the ages of 18 and 21  and attend class during the day</a:t>
            </a:r>
          </a:p>
          <a:p>
            <a:pPr marL="285750" indent="-285750" algn="just">
              <a:buFont typeface="Arial" panose="020B0604020202020204" pitchFamily="34" charset="0"/>
              <a:buChar char="•"/>
            </a:pPr>
            <a:r>
              <a:rPr lang="en-US" dirty="0"/>
              <a:t>71% of students against 29% have scholarships</a:t>
            </a:r>
          </a:p>
          <a:p>
            <a:pPr marL="285750" indent="-285750" algn="just">
              <a:buFont typeface="Arial" panose="020B0604020202020204" pitchFamily="34" charset="0"/>
              <a:buChar char="•"/>
            </a:pPr>
            <a:r>
              <a:rPr lang="en-US" dirty="0"/>
              <a:t>Graduation rate is higher than drop out rate. However, the drop out rate of about 27% is significantly high.</a:t>
            </a:r>
          </a:p>
          <a:p>
            <a:pPr marL="285750" indent="-285750" algn="just">
              <a:buFont typeface="Arial" panose="020B0604020202020204" pitchFamily="34" charset="0"/>
              <a:buChar char="•"/>
            </a:pPr>
            <a:r>
              <a:rPr lang="en-US" dirty="0"/>
              <a:t>The drop out rate for males is relatively higher than that of females. </a:t>
            </a:r>
          </a:p>
          <a:p>
            <a:pPr marL="285750" indent="-285750" algn="just">
              <a:buFont typeface="Arial" panose="020B0604020202020204" pitchFamily="34" charset="0"/>
              <a:buChar char="•"/>
            </a:pPr>
            <a:r>
              <a:rPr lang="en-US" dirty="0"/>
              <a:t>Married students drop out more than single students</a:t>
            </a:r>
          </a:p>
          <a:p>
            <a:pPr marL="285750" indent="-285750" algn="just">
              <a:buFont typeface="Arial" panose="020B0604020202020204" pitchFamily="34" charset="0"/>
              <a:buChar char="•"/>
            </a:pPr>
            <a:r>
              <a:rPr lang="en-US" dirty="0"/>
              <a:t>Gender and age of enrollment has the highest and negative correlation with whether or not a student graduates or drop out. </a:t>
            </a:r>
          </a:p>
          <a:p>
            <a:pPr marL="285750" indent="-285750" algn="just">
              <a:buFont typeface="Arial" panose="020B0604020202020204" pitchFamily="34" charset="0"/>
              <a:buChar char="•"/>
            </a:pPr>
            <a:r>
              <a:rPr lang="en-US" dirty="0"/>
              <a:t>Nursing has the lowest drop out rate and Biofuel Production Technology has the most.</a:t>
            </a:r>
          </a:p>
          <a:p>
            <a:pPr marL="285750" indent="-285750" algn="just">
              <a:buFont typeface="Arial" panose="020B0604020202020204" pitchFamily="34" charset="0"/>
              <a:buChar char="•"/>
            </a:pPr>
            <a:r>
              <a:rPr lang="en-US" dirty="0"/>
              <a:t>7 out of 17 courses have over 50% dropout rate.</a:t>
            </a:r>
          </a:p>
          <a:p>
            <a:pPr marL="285750" indent="-285750" algn="just">
              <a:buFont typeface="Arial" panose="020B0604020202020204" pitchFamily="34" charset="0"/>
              <a:buChar char="•"/>
            </a:pPr>
            <a:r>
              <a:rPr lang="en-US" dirty="0"/>
              <a:t>Students with debt, married, and male have a lower odds of graduating.</a:t>
            </a:r>
          </a:p>
          <a:p>
            <a:pPr marL="285750" indent="-285750" algn="just">
              <a:buFont typeface="Arial" panose="020B0604020202020204" pitchFamily="34" charset="0"/>
              <a:buChar char="•"/>
            </a:pPr>
            <a:r>
              <a:rPr lang="en-US" dirty="0"/>
              <a:t>Students with paid tuition, scholarship holders have a higher odds of graduating</a:t>
            </a:r>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558B6AA6-2566-7750-3CF8-754A0A2D0617}"/>
              </a:ext>
            </a:extLst>
          </p:cNvPr>
          <p:cNvSpPr txBox="1"/>
          <p:nvPr/>
        </p:nvSpPr>
        <p:spPr>
          <a:xfrm>
            <a:off x="5890437" y="602660"/>
            <a:ext cx="6067648" cy="6186309"/>
          </a:xfrm>
          <a:prstGeom prst="rect">
            <a:avLst/>
          </a:prstGeom>
          <a:noFill/>
        </p:spPr>
        <p:txBody>
          <a:bodyPr wrap="square" rtlCol="0">
            <a:spAutoFit/>
          </a:bodyPr>
          <a:lstStyle/>
          <a:p>
            <a:pPr algn="ctr"/>
            <a:r>
              <a:rPr lang="en-US" u="sng" dirty="0"/>
              <a:t>Recommendations</a:t>
            </a:r>
          </a:p>
          <a:p>
            <a:pPr marL="285750" indent="-285750">
              <a:buFont typeface="Arial" panose="020B0604020202020204" pitchFamily="34" charset="0"/>
              <a:buChar char="•"/>
            </a:pPr>
            <a:r>
              <a:rPr lang="en-US" dirty="0"/>
              <a:t>Consider tailoring class schedules and academic support services to accommodate the peak age range of 18 to 21, especially for daytime classes</a:t>
            </a:r>
            <a:r>
              <a:rPr lang="en-US" b="0" i="0" u="none" strike="noStrike" dirty="0">
                <a:solidFill>
                  <a:srgbClr val="D1D5DB"/>
                </a:solidFill>
                <a:effectLst/>
                <a:latin typeface="Söhne"/>
              </a:rPr>
              <a:t>.</a:t>
            </a:r>
          </a:p>
          <a:p>
            <a:pPr marL="285750" indent="-285750" algn="just">
              <a:buFont typeface="Arial" panose="020B0604020202020204" pitchFamily="34" charset="0"/>
              <a:buChar char="•"/>
            </a:pPr>
            <a:r>
              <a:rPr lang="en-US" dirty="0"/>
              <a:t>Promote and expand scholarship programs, as well as explore options for reducing financial burdens on students</a:t>
            </a:r>
          </a:p>
          <a:p>
            <a:pPr marL="285750" indent="-285750" algn="just">
              <a:buFont typeface="Arial" panose="020B0604020202020204" pitchFamily="34" charset="0"/>
              <a:buChar char="•"/>
            </a:pPr>
            <a:r>
              <a:rPr lang="en-US" dirty="0"/>
              <a:t>Develop gender-inclusive support services that address the needs and challenges faced by both male and female students, ensuring equitable access to resources and assistance.</a:t>
            </a:r>
          </a:p>
          <a:p>
            <a:pPr marL="285750" indent="-285750" algn="just">
              <a:buFont typeface="Arial" panose="020B0604020202020204" pitchFamily="34" charset="0"/>
              <a:buChar char="•"/>
            </a:pPr>
            <a:r>
              <a:rPr lang="en-US" dirty="0"/>
              <a:t>Develop support programs or counseling services tailored for married students to assist them in overcoming challenges that may lead to a higher dropout rate.</a:t>
            </a:r>
          </a:p>
          <a:p>
            <a:pPr marL="285750" indent="-285750" algn="just">
              <a:buFont typeface="Arial" panose="020B0604020202020204" pitchFamily="34" charset="0"/>
              <a:buChar char="•"/>
            </a:pPr>
            <a:r>
              <a:rPr lang="en-US" dirty="0"/>
              <a:t>Encourage and promote extracurricular activities to enhance student engagement and connection to the college community. This can positively impact overall student satisfaction and retention</a:t>
            </a:r>
          </a:p>
          <a:p>
            <a:pPr marL="285750" indent="-285750" algn="just">
              <a:buFont typeface="Arial" panose="020B0604020202020204" pitchFamily="34" charset="0"/>
              <a:buChar char="•"/>
            </a:pPr>
            <a:r>
              <a:rPr lang="en-US" dirty="0"/>
              <a:t>Establish a system for regular reviews of dropout data to identify emerging trends or shifts in dropout patterns. This proactive approach allows for timely interventions and adjustments to support strategies.</a:t>
            </a:r>
          </a:p>
          <a:p>
            <a:pPr marL="285750"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F70D7574-95BC-91EC-10DD-7301FC8153EF}"/>
              </a:ext>
            </a:extLst>
          </p:cNvPr>
          <p:cNvCxnSpPr/>
          <p:nvPr/>
        </p:nvCxnSpPr>
        <p:spPr>
          <a:xfrm>
            <a:off x="5890437" y="1020726"/>
            <a:ext cx="0" cy="58372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34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DE61-EA4F-F8FB-62CF-24799B2ECBA6}"/>
              </a:ext>
            </a:extLst>
          </p:cNvPr>
          <p:cNvSpPr>
            <a:spLocks noGrp="1"/>
          </p:cNvSpPr>
          <p:nvPr>
            <p:ph type="title"/>
          </p:nvPr>
        </p:nvSpPr>
        <p:spPr/>
        <p:txBody>
          <a:bodyPr>
            <a:normAutofit/>
          </a:bodyPr>
          <a:lstStyle/>
          <a:p>
            <a:r>
              <a:rPr lang="en-US" sz="2400" b="1" dirty="0"/>
              <a:t>Conclusion</a:t>
            </a:r>
          </a:p>
        </p:txBody>
      </p:sp>
      <p:sp>
        <p:nvSpPr>
          <p:cNvPr id="3" name="Content Placeholder 2">
            <a:extLst>
              <a:ext uri="{FF2B5EF4-FFF2-40B4-BE49-F238E27FC236}">
                <a16:creationId xmlns:a16="http://schemas.microsoft.com/office/drawing/2014/main" id="{B79F8FAF-CCBD-C977-CA87-C1F8C07D876B}"/>
              </a:ext>
            </a:extLst>
          </p:cNvPr>
          <p:cNvSpPr>
            <a:spLocks noGrp="1"/>
          </p:cNvSpPr>
          <p:nvPr>
            <p:ph idx="1"/>
          </p:nvPr>
        </p:nvSpPr>
        <p:spPr>
          <a:xfrm>
            <a:off x="680484" y="2243470"/>
            <a:ext cx="9280380" cy="3496557"/>
          </a:xfrm>
        </p:spPr>
        <p:txBody>
          <a:bodyPr>
            <a:normAutofit fontScale="70000" lnSpcReduction="20000"/>
          </a:bodyPr>
          <a:lstStyle/>
          <a:p>
            <a:pPr algn="just">
              <a:lnSpc>
                <a:spcPct val="120000"/>
              </a:lnSpc>
            </a:pPr>
            <a:r>
              <a:rPr lang="en-US" sz="2300" dirty="0"/>
              <a:t>In summary, the analysis highlights critical factors influencing student success. While a majority of students are aged 18 to 21 attending daytime classes, financial disparities, especially the 29% without scholarships, call for attention.</a:t>
            </a:r>
          </a:p>
          <a:p>
            <a:pPr algn="just">
              <a:lnSpc>
                <a:spcPct val="120000"/>
              </a:lnSpc>
            </a:pPr>
            <a:r>
              <a:rPr lang="en-US" sz="2300" dirty="0"/>
              <a:t>Although the overall graduation rate exceeds dropouts, the significant 27% dropout rate, notably higher for males and married students, prompts targeted interventions. Gender and age at enrollment play pivotal roles, necessitating tailored support.</a:t>
            </a:r>
          </a:p>
          <a:p>
            <a:pPr algn="just">
              <a:lnSpc>
                <a:spcPct val="120000"/>
              </a:lnSpc>
            </a:pPr>
            <a:r>
              <a:rPr lang="en-US" sz="2300" dirty="0"/>
              <a:t>Course-specific insights indicate the need for individualized strategies, especially in high dropout courses like Biofuel Production Technology. Recommendations include tailored class schedules, expanded scholarships, gender-inclusive support, and proactive measures such as regular dropout data reviews.</a:t>
            </a:r>
          </a:p>
          <a:p>
            <a:pPr algn="just">
              <a:lnSpc>
                <a:spcPct val="120000"/>
              </a:lnSpc>
            </a:pPr>
            <a:r>
              <a:rPr lang="en-US" sz="2300" dirty="0"/>
              <a:t>Moving forward, integrating these strategies into our support framework will create a more inclusive and successful educational journey for all students.</a:t>
            </a:r>
          </a:p>
          <a:p>
            <a:endParaRPr lang="en-US" dirty="0"/>
          </a:p>
        </p:txBody>
      </p:sp>
    </p:spTree>
    <p:extLst>
      <p:ext uri="{BB962C8B-B14F-4D97-AF65-F5344CB8AC3E}">
        <p14:creationId xmlns:p14="http://schemas.microsoft.com/office/powerpoint/2010/main" val="243569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CD6C0-0FBB-5282-D8DD-A9E340E02605}"/>
              </a:ext>
            </a:extLst>
          </p:cNvPr>
          <p:cNvSpPr>
            <a:spLocks noGrp="1"/>
          </p:cNvSpPr>
          <p:nvPr>
            <p:ph type="title"/>
          </p:nvPr>
        </p:nvSpPr>
        <p:spPr>
          <a:xfrm>
            <a:off x="2231136" y="467418"/>
            <a:ext cx="7729728" cy="1188720"/>
          </a:xfrm>
          <a:solidFill>
            <a:srgbClr val="FFFFFF"/>
          </a:solidFill>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2FB644FF-A191-263F-BA13-FB2FF3DBB2F9}"/>
              </a:ext>
            </a:extLst>
          </p:cNvPr>
          <p:cNvSpPr>
            <a:spLocks noGrp="1"/>
          </p:cNvSpPr>
          <p:nvPr>
            <p:ph idx="1"/>
          </p:nvPr>
        </p:nvSpPr>
        <p:spPr>
          <a:xfrm>
            <a:off x="1706062" y="2291262"/>
            <a:ext cx="8779512" cy="2879256"/>
          </a:xfrm>
        </p:spPr>
        <p:txBody>
          <a:bodyPr>
            <a:normAutofit/>
          </a:bodyPr>
          <a:lstStyle/>
          <a:p>
            <a:r>
              <a:rPr lang="en-US">
                <a:solidFill>
                  <a:srgbClr val="404040"/>
                </a:solidFill>
              </a:rPr>
              <a:t>This report conducts a thorough analysis of factors impacting student success, focusing on graduation and dropout rates and serves as a guide for informed decision-making and impactful interventions in the educational landscape</a:t>
            </a:r>
          </a:p>
          <a:p>
            <a:r>
              <a:rPr lang="en-US">
                <a:solidFill>
                  <a:srgbClr val="404040"/>
                </a:solidFill>
              </a:rPr>
              <a:t> The goal is to inform strategic planning for targeted improvements, fostering increased enrollment, higher graduation rates, and reduced dropout occurrences. </a:t>
            </a:r>
          </a:p>
        </p:txBody>
      </p:sp>
    </p:spTree>
    <p:extLst>
      <p:ext uri="{BB962C8B-B14F-4D97-AF65-F5344CB8AC3E}">
        <p14:creationId xmlns:p14="http://schemas.microsoft.com/office/powerpoint/2010/main" val="289335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0E91-3930-5BC5-85ED-0B674754AE76}"/>
              </a:ext>
            </a:extLst>
          </p:cNvPr>
          <p:cNvSpPr>
            <a:spLocks noGrp="1"/>
          </p:cNvSpPr>
          <p:nvPr>
            <p:ph type="title"/>
          </p:nvPr>
        </p:nvSpPr>
        <p:spPr>
          <a:xfrm>
            <a:off x="838200" y="365126"/>
            <a:ext cx="10515600" cy="761148"/>
          </a:xfrm>
        </p:spPr>
        <p:txBody>
          <a:bodyPr>
            <a:normAutofit/>
          </a:bodyPr>
          <a:lstStyle/>
          <a:p>
            <a:pPr algn="ctr"/>
            <a:r>
              <a:rPr lang="en-US" b="1" dirty="0"/>
              <a:t>Problem Statement</a:t>
            </a:r>
          </a:p>
        </p:txBody>
      </p:sp>
      <p:sp>
        <p:nvSpPr>
          <p:cNvPr id="3" name="Content Placeholder 2">
            <a:extLst>
              <a:ext uri="{FF2B5EF4-FFF2-40B4-BE49-F238E27FC236}">
                <a16:creationId xmlns:a16="http://schemas.microsoft.com/office/drawing/2014/main" id="{AC86F8DF-CF1A-4660-1660-5BD34997B4CE}"/>
              </a:ext>
            </a:extLst>
          </p:cNvPr>
          <p:cNvSpPr>
            <a:spLocks noGrp="1"/>
          </p:cNvSpPr>
          <p:nvPr>
            <p:ph idx="1"/>
          </p:nvPr>
        </p:nvSpPr>
        <p:spPr>
          <a:xfrm>
            <a:off x="838200" y="1360448"/>
            <a:ext cx="10515600" cy="2764985"/>
          </a:xfrm>
        </p:spPr>
        <p:txBody>
          <a:bodyPr>
            <a:normAutofit/>
          </a:bodyPr>
          <a:lstStyle/>
          <a:p>
            <a:pPr algn="just"/>
            <a:r>
              <a:rPr lang="en-US" sz="1800" dirty="0"/>
              <a:t>Higher education institutions aim to prepare students for successful careers and contribute highly qualified professionals to society.</a:t>
            </a:r>
          </a:p>
          <a:p>
            <a:pPr algn="just"/>
            <a:r>
              <a:rPr lang="en-US" sz="1800" dirty="0"/>
              <a:t>However, challenges exist, with only 33.7% of individuals aged 25 and above in the U.S. holding a bachelor's degree or higher (US Census Bureau, 2022). </a:t>
            </a:r>
          </a:p>
          <a:p>
            <a:pPr algn="just"/>
            <a:r>
              <a:rPr lang="en-US" sz="1800" dirty="0"/>
              <a:t>Student dropout rates, a significant issue, impact over half of enrolled students (</a:t>
            </a:r>
            <a:r>
              <a:rPr lang="en-US" sz="1800" dirty="0" err="1"/>
              <a:t>Kantrowitz</a:t>
            </a:r>
            <a:r>
              <a:rPr lang="en-US" sz="1800" dirty="0"/>
              <a:t>, 2021). </a:t>
            </a:r>
          </a:p>
          <a:p>
            <a:pPr algn="just"/>
            <a:r>
              <a:rPr lang="en-US" sz="1800" dirty="0"/>
              <a:t>Timely intervention for at-risk students and the use of machine learning models can enhance success. </a:t>
            </a:r>
          </a:p>
        </p:txBody>
      </p:sp>
    </p:spTree>
    <p:extLst>
      <p:ext uri="{BB962C8B-B14F-4D97-AF65-F5344CB8AC3E}">
        <p14:creationId xmlns:p14="http://schemas.microsoft.com/office/powerpoint/2010/main" val="225801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F561-48AF-87F7-5D44-D57706609259}"/>
              </a:ext>
            </a:extLst>
          </p:cNvPr>
          <p:cNvSpPr>
            <a:spLocks noGrp="1"/>
          </p:cNvSpPr>
          <p:nvPr>
            <p:ph type="title"/>
          </p:nvPr>
        </p:nvSpPr>
        <p:spPr>
          <a:xfrm>
            <a:off x="1364656" y="359821"/>
            <a:ext cx="9462688" cy="1188720"/>
          </a:xfrm>
        </p:spPr>
        <p:txBody>
          <a:bodyPr>
            <a:normAutofit fontScale="90000"/>
          </a:bodyPr>
          <a:lstStyle/>
          <a:p>
            <a:pPr algn="ctr"/>
            <a:r>
              <a:rPr lang="en-US" sz="2700" b="1" dirty="0"/>
              <a:t>Exploratory Analysis: The Current State and Trends of Students</a:t>
            </a:r>
            <a:br>
              <a:rPr lang="en-US" sz="3200" b="1" dirty="0"/>
            </a:br>
            <a:endParaRPr lang="en-US" sz="3200" b="1" dirty="0"/>
          </a:p>
        </p:txBody>
      </p:sp>
      <p:pic>
        <p:nvPicPr>
          <p:cNvPr id="5" name="Content Placeholder 4">
            <a:extLst>
              <a:ext uri="{FF2B5EF4-FFF2-40B4-BE49-F238E27FC236}">
                <a16:creationId xmlns:a16="http://schemas.microsoft.com/office/drawing/2014/main" id="{3144D971-BFEA-C404-3FB8-15A05FFCAE51}"/>
              </a:ext>
            </a:extLst>
          </p:cNvPr>
          <p:cNvPicPr>
            <a:picLocks noGrp="1" noChangeAspect="1"/>
          </p:cNvPicPr>
          <p:nvPr>
            <p:ph idx="1"/>
          </p:nvPr>
        </p:nvPicPr>
        <p:blipFill>
          <a:blip r:embed="rId2"/>
          <a:stretch>
            <a:fillRect/>
          </a:stretch>
        </p:blipFill>
        <p:spPr>
          <a:xfrm>
            <a:off x="316123" y="1690688"/>
            <a:ext cx="5203732" cy="3754148"/>
          </a:xfrm>
          <a:prstGeom prst="rect">
            <a:avLst/>
          </a:prstGeom>
        </p:spPr>
      </p:pic>
      <p:sp>
        <p:nvSpPr>
          <p:cNvPr id="4" name="TextBox 3">
            <a:extLst>
              <a:ext uri="{FF2B5EF4-FFF2-40B4-BE49-F238E27FC236}">
                <a16:creationId xmlns:a16="http://schemas.microsoft.com/office/drawing/2014/main" id="{A7A4D60D-95F1-D39E-D91C-B8B1D857DE8D}"/>
              </a:ext>
            </a:extLst>
          </p:cNvPr>
          <p:cNvSpPr txBox="1"/>
          <p:nvPr/>
        </p:nvSpPr>
        <p:spPr>
          <a:xfrm>
            <a:off x="5519854" y="103706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B05C1581-586D-541C-120A-9EE6966B1459}"/>
              </a:ext>
            </a:extLst>
          </p:cNvPr>
          <p:cNvPicPr>
            <a:picLocks noChangeAspect="1"/>
          </p:cNvPicPr>
          <p:nvPr/>
        </p:nvPicPr>
        <p:blipFill>
          <a:blip r:embed="rId3"/>
          <a:stretch>
            <a:fillRect/>
          </a:stretch>
        </p:blipFill>
        <p:spPr>
          <a:xfrm>
            <a:off x="5445573" y="1690689"/>
            <a:ext cx="6072416" cy="3754148"/>
          </a:xfrm>
          <a:prstGeom prst="rect">
            <a:avLst/>
          </a:prstGeom>
        </p:spPr>
      </p:pic>
      <p:sp>
        <p:nvSpPr>
          <p:cNvPr id="9" name="TextBox 8">
            <a:extLst>
              <a:ext uri="{FF2B5EF4-FFF2-40B4-BE49-F238E27FC236}">
                <a16:creationId xmlns:a16="http://schemas.microsoft.com/office/drawing/2014/main" id="{D60EE5FE-2C43-BF29-E46B-C2F57AB78795}"/>
              </a:ext>
            </a:extLst>
          </p:cNvPr>
          <p:cNvSpPr txBox="1"/>
          <p:nvPr/>
        </p:nvSpPr>
        <p:spPr>
          <a:xfrm>
            <a:off x="753139" y="5717459"/>
            <a:ext cx="4951446" cy="923330"/>
          </a:xfrm>
          <a:prstGeom prst="rect">
            <a:avLst/>
          </a:prstGeom>
          <a:noFill/>
        </p:spPr>
        <p:txBody>
          <a:bodyPr wrap="square" rtlCol="0">
            <a:spAutoFit/>
          </a:bodyPr>
          <a:lstStyle/>
          <a:p>
            <a:pPr algn="just"/>
            <a:r>
              <a:rPr lang="en-US" dirty="0"/>
              <a:t>Most students in the sample population are between the ages of 18-21, consistent with what we would expect with undergraduate enrollment.</a:t>
            </a:r>
          </a:p>
        </p:txBody>
      </p:sp>
      <p:sp>
        <p:nvSpPr>
          <p:cNvPr id="10" name="TextBox 9">
            <a:extLst>
              <a:ext uri="{FF2B5EF4-FFF2-40B4-BE49-F238E27FC236}">
                <a16:creationId xmlns:a16="http://schemas.microsoft.com/office/drawing/2014/main" id="{C637D0AA-9F89-FF7F-0D33-7FF458704B64}"/>
              </a:ext>
            </a:extLst>
          </p:cNvPr>
          <p:cNvSpPr txBox="1"/>
          <p:nvPr/>
        </p:nvSpPr>
        <p:spPr>
          <a:xfrm>
            <a:off x="6007395" y="5720316"/>
            <a:ext cx="4455042" cy="923330"/>
          </a:xfrm>
          <a:prstGeom prst="rect">
            <a:avLst/>
          </a:prstGeom>
          <a:noFill/>
        </p:spPr>
        <p:txBody>
          <a:bodyPr wrap="square" rtlCol="0">
            <a:spAutoFit/>
          </a:bodyPr>
          <a:lstStyle/>
          <a:p>
            <a:pPr algn="just"/>
            <a:r>
              <a:rPr lang="en-US" dirty="0"/>
              <a:t>There are more students that attend classes in the day relative to the evening. This is expected as well.</a:t>
            </a:r>
          </a:p>
        </p:txBody>
      </p:sp>
    </p:spTree>
    <p:extLst>
      <p:ext uri="{BB962C8B-B14F-4D97-AF65-F5344CB8AC3E}">
        <p14:creationId xmlns:p14="http://schemas.microsoft.com/office/powerpoint/2010/main" val="688232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5F0A-AA72-E074-737B-5B86869A6F3F}"/>
              </a:ext>
            </a:extLst>
          </p:cNvPr>
          <p:cNvSpPr>
            <a:spLocks noGrp="1"/>
          </p:cNvSpPr>
          <p:nvPr>
            <p:ph type="title"/>
          </p:nvPr>
        </p:nvSpPr>
        <p:spPr>
          <a:xfrm>
            <a:off x="1720773" y="142798"/>
            <a:ext cx="7729728" cy="1188720"/>
          </a:xfrm>
        </p:spPr>
        <p:txBody>
          <a:bodyPr>
            <a:normAutofit/>
          </a:bodyPr>
          <a:lstStyle/>
          <a:p>
            <a:pPr algn="ctr"/>
            <a:r>
              <a:rPr lang="en-US" sz="2400" b="1" dirty="0"/>
              <a:t>Exploratory Analysis Cont’d</a:t>
            </a:r>
          </a:p>
        </p:txBody>
      </p:sp>
      <p:pic>
        <p:nvPicPr>
          <p:cNvPr id="5" name="Picture 4">
            <a:extLst>
              <a:ext uri="{FF2B5EF4-FFF2-40B4-BE49-F238E27FC236}">
                <a16:creationId xmlns:a16="http://schemas.microsoft.com/office/drawing/2014/main" id="{696AB80C-597D-0950-4C8C-3DF313D979F4}"/>
              </a:ext>
            </a:extLst>
          </p:cNvPr>
          <p:cNvPicPr>
            <a:picLocks noChangeAspect="1"/>
          </p:cNvPicPr>
          <p:nvPr/>
        </p:nvPicPr>
        <p:blipFill>
          <a:blip r:embed="rId2"/>
          <a:stretch>
            <a:fillRect/>
          </a:stretch>
        </p:blipFill>
        <p:spPr>
          <a:xfrm>
            <a:off x="5739553" y="1690688"/>
            <a:ext cx="6133805" cy="3893413"/>
          </a:xfrm>
          <a:prstGeom prst="rect">
            <a:avLst/>
          </a:prstGeom>
        </p:spPr>
      </p:pic>
      <p:pic>
        <p:nvPicPr>
          <p:cNvPr id="8" name="Picture 7">
            <a:extLst>
              <a:ext uri="{FF2B5EF4-FFF2-40B4-BE49-F238E27FC236}">
                <a16:creationId xmlns:a16="http://schemas.microsoft.com/office/drawing/2014/main" id="{BF25EEBE-3F1A-EDE0-3543-A8754A3A4BBD}"/>
              </a:ext>
            </a:extLst>
          </p:cNvPr>
          <p:cNvPicPr>
            <a:picLocks noChangeAspect="1"/>
          </p:cNvPicPr>
          <p:nvPr/>
        </p:nvPicPr>
        <p:blipFill>
          <a:blip r:embed="rId3"/>
          <a:stretch>
            <a:fillRect/>
          </a:stretch>
        </p:blipFill>
        <p:spPr>
          <a:xfrm>
            <a:off x="157125" y="1690688"/>
            <a:ext cx="5582428" cy="3889532"/>
          </a:xfrm>
          <a:prstGeom prst="rect">
            <a:avLst/>
          </a:prstGeom>
        </p:spPr>
      </p:pic>
      <p:sp>
        <p:nvSpPr>
          <p:cNvPr id="9" name="TextBox 8">
            <a:extLst>
              <a:ext uri="{FF2B5EF4-FFF2-40B4-BE49-F238E27FC236}">
                <a16:creationId xmlns:a16="http://schemas.microsoft.com/office/drawing/2014/main" id="{1DE4CBD9-660C-3BD3-A682-8674B3CF0C08}"/>
              </a:ext>
            </a:extLst>
          </p:cNvPr>
          <p:cNvSpPr txBox="1"/>
          <p:nvPr/>
        </p:nvSpPr>
        <p:spPr>
          <a:xfrm>
            <a:off x="396525" y="5705454"/>
            <a:ext cx="5103628" cy="1200329"/>
          </a:xfrm>
          <a:prstGeom prst="rect">
            <a:avLst/>
          </a:prstGeom>
          <a:noFill/>
        </p:spPr>
        <p:txBody>
          <a:bodyPr wrap="square" rtlCol="0">
            <a:spAutoFit/>
          </a:bodyPr>
          <a:lstStyle/>
          <a:p>
            <a:pPr algn="just"/>
            <a:r>
              <a:rPr lang="en-US" dirty="0"/>
              <a:t>From the above, it can be noticed that most student have some scholarships. Precisely, about 71% students have some scholarship against 29% of students with no scholarships.</a:t>
            </a:r>
          </a:p>
        </p:txBody>
      </p:sp>
      <p:sp>
        <p:nvSpPr>
          <p:cNvPr id="10" name="TextBox 9">
            <a:extLst>
              <a:ext uri="{FF2B5EF4-FFF2-40B4-BE49-F238E27FC236}">
                <a16:creationId xmlns:a16="http://schemas.microsoft.com/office/drawing/2014/main" id="{48101242-7F0A-8014-A2A9-C78B352ACE01}"/>
              </a:ext>
            </a:extLst>
          </p:cNvPr>
          <p:cNvSpPr txBox="1"/>
          <p:nvPr/>
        </p:nvSpPr>
        <p:spPr>
          <a:xfrm>
            <a:off x="6368902" y="5580220"/>
            <a:ext cx="5433238" cy="1200329"/>
          </a:xfrm>
          <a:prstGeom prst="rect">
            <a:avLst/>
          </a:prstGeom>
          <a:noFill/>
        </p:spPr>
        <p:txBody>
          <a:bodyPr wrap="square" rtlCol="0">
            <a:spAutoFit/>
          </a:bodyPr>
          <a:lstStyle/>
          <a:p>
            <a:pPr algn="just"/>
            <a:r>
              <a:rPr lang="en-US" dirty="0"/>
              <a:t>Regarding status of student in terms of graduation and drop out, there are more students that graduate compared to drop out. However, the drop out rate of about 27% is high.</a:t>
            </a:r>
          </a:p>
        </p:txBody>
      </p:sp>
    </p:spTree>
    <p:extLst>
      <p:ext uri="{BB962C8B-B14F-4D97-AF65-F5344CB8AC3E}">
        <p14:creationId xmlns:p14="http://schemas.microsoft.com/office/powerpoint/2010/main" val="284973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EADB-537A-0A2B-87A3-F51E78D14A8D}"/>
              </a:ext>
            </a:extLst>
          </p:cNvPr>
          <p:cNvSpPr>
            <a:spLocks noGrp="1"/>
          </p:cNvSpPr>
          <p:nvPr>
            <p:ph type="title"/>
          </p:nvPr>
        </p:nvSpPr>
        <p:spPr>
          <a:xfrm>
            <a:off x="748990" y="-53964"/>
            <a:ext cx="10840498" cy="1325563"/>
          </a:xfrm>
        </p:spPr>
        <p:txBody>
          <a:bodyPr>
            <a:normAutofit/>
          </a:bodyPr>
          <a:lstStyle/>
          <a:p>
            <a:pPr algn="ctr"/>
            <a:r>
              <a:rPr lang="en-US" sz="2400" b="1" dirty="0"/>
              <a:t>Diagnostic Analysis: Factors that may contribute to the current state and trends</a:t>
            </a:r>
          </a:p>
        </p:txBody>
      </p:sp>
      <p:pic>
        <p:nvPicPr>
          <p:cNvPr id="7" name="Content Placeholder 6">
            <a:extLst>
              <a:ext uri="{FF2B5EF4-FFF2-40B4-BE49-F238E27FC236}">
                <a16:creationId xmlns:a16="http://schemas.microsoft.com/office/drawing/2014/main" id="{589AC7E7-13B9-15E1-16C4-4D65467F8AB8}"/>
              </a:ext>
            </a:extLst>
          </p:cNvPr>
          <p:cNvPicPr>
            <a:picLocks noGrp="1" noChangeAspect="1"/>
          </p:cNvPicPr>
          <p:nvPr>
            <p:ph idx="1"/>
          </p:nvPr>
        </p:nvPicPr>
        <p:blipFill>
          <a:blip r:embed="rId2"/>
          <a:stretch>
            <a:fillRect/>
          </a:stretch>
        </p:blipFill>
        <p:spPr>
          <a:xfrm>
            <a:off x="549778" y="1969469"/>
            <a:ext cx="5174085" cy="3639595"/>
          </a:xfrm>
          <a:prstGeom prst="rect">
            <a:avLst/>
          </a:prstGeom>
        </p:spPr>
      </p:pic>
      <p:pic>
        <p:nvPicPr>
          <p:cNvPr id="8" name="Picture 7">
            <a:extLst>
              <a:ext uri="{FF2B5EF4-FFF2-40B4-BE49-F238E27FC236}">
                <a16:creationId xmlns:a16="http://schemas.microsoft.com/office/drawing/2014/main" id="{ED5DB22D-2D75-DBCC-DCE4-6C04AA6459B1}"/>
              </a:ext>
            </a:extLst>
          </p:cNvPr>
          <p:cNvPicPr>
            <a:picLocks noChangeAspect="1"/>
          </p:cNvPicPr>
          <p:nvPr/>
        </p:nvPicPr>
        <p:blipFill>
          <a:blip r:embed="rId3"/>
          <a:stretch>
            <a:fillRect/>
          </a:stretch>
        </p:blipFill>
        <p:spPr>
          <a:xfrm>
            <a:off x="5723863" y="1989160"/>
            <a:ext cx="6056376" cy="3619903"/>
          </a:xfrm>
          <a:prstGeom prst="rect">
            <a:avLst/>
          </a:prstGeom>
        </p:spPr>
      </p:pic>
      <p:sp>
        <p:nvSpPr>
          <p:cNvPr id="9" name="TextBox 8">
            <a:extLst>
              <a:ext uri="{FF2B5EF4-FFF2-40B4-BE49-F238E27FC236}">
                <a16:creationId xmlns:a16="http://schemas.microsoft.com/office/drawing/2014/main" id="{490DDD25-50F6-4298-B4CB-2C74BF3E8C7C}"/>
              </a:ext>
            </a:extLst>
          </p:cNvPr>
          <p:cNvSpPr txBox="1"/>
          <p:nvPr/>
        </p:nvSpPr>
        <p:spPr>
          <a:xfrm>
            <a:off x="4371279" y="1450560"/>
            <a:ext cx="2241394" cy="369332"/>
          </a:xfrm>
          <a:prstGeom prst="rect">
            <a:avLst/>
          </a:prstGeom>
          <a:noFill/>
        </p:spPr>
        <p:txBody>
          <a:bodyPr wrap="square" rtlCol="0">
            <a:spAutoFit/>
          </a:bodyPr>
          <a:lstStyle/>
          <a:p>
            <a:r>
              <a:rPr lang="en-US" u="sng" dirty="0"/>
              <a:t>Demographic Analysis</a:t>
            </a:r>
          </a:p>
        </p:txBody>
      </p:sp>
      <p:sp>
        <p:nvSpPr>
          <p:cNvPr id="11" name="TextBox 10">
            <a:extLst>
              <a:ext uri="{FF2B5EF4-FFF2-40B4-BE49-F238E27FC236}">
                <a16:creationId xmlns:a16="http://schemas.microsoft.com/office/drawing/2014/main" id="{061B59D3-7D1B-55C8-0C05-5272F9BA47C1}"/>
              </a:ext>
            </a:extLst>
          </p:cNvPr>
          <p:cNvSpPr txBox="1"/>
          <p:nvPr/>
        </p:nvSpPr>
        <p:spPr>
          <a:xfrm>
            <a:off x="637954" y="5657671"/>
            <a:ext cx="4752753" cy="1200329"/>
          </a:xfrm>
          <a:prstGeom prst="rect">
            <a:avLst/>
          </a:prstGeom>
          <a:noFill/>
        </p:spPr>
        <p:txBody>
          <a:bodyPr wrap="square" rtlCol="0">
            <a:spAutoFit/>
          </a:bodyPr>
          <a:lstStyle/>
          <a:p>
            <a:pPr algn="just"/>
            <a:r>
              <a:rPr lang="en-US" dirty="0"/>
              <a:t>Aside from there being more female than male students, the drop out among male student is higher relative to female students. However, it is fairly the same among genders.</a:t>
            </a:r>
          </a:p>
        </p:txBody>
      </p:sp>
      <p:sp>
        <p:nvSpPr>
          <p:cNvPr id="12" name="TextBox 11">
            <a:extLst>
              <a:ext uri="{FF2B5EF4-FFF2-40B4-BE49-F238E27FC236}">
                <a16:creationId xmlns:a16="http://schemas.microsoft.com/office/drawing/2014/main" id="{907ACC0E-1EEF-9ECD-2365-7FA61D645B13}"/>
              </a:ext>
            </a:extLst>
          </p:cNvPr>
          <p:cNvSpPr txBox="1"/>
          <p:nvPr/>
        </p:nvSpPr>
        <p:spPr>
          <a:xfrm>
            <a:off x="6379535" y="5657670"/>
            <a:ext cx="4688958" cy="1200329"/>
          </a:xfrm>
          <a:prstGeom prst="rect">
            <a:avLst/>
          </a:prstGeom>
          <a:noFill/>
        </p:spPr>
        <p:txBody>
          <a:bodyPr wrap="square" rtlCol="0">
            <a:spAutoFit/>
          </a:bodyPr>
          <a:lstStyle/>
          <a:p>
            <a:pPr algn="just"/>
            <a:r>
              <a:rPr lang="en-US" dirty="0"/>
              <a:t>There are more students that are single in terms of marital status. Moreover, the drop out rate for married students is high relative to graduation unlike single students.</a:t>
            </a:r>
          </a:p>
        </p:txBody>
      </p:sp>
    </p:spTree>
    <p:extLst>
      <p:ext uri="{BB962C8B-B14F-4D97-AF65-F5344CB8AC3E}">
        <p14:creationId xmlns:p14="http://schemas.microsoft.com/office/powerpoint/2010/main" val="23831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318F-F312-4EE5-9C19-7299314EEF0A}"/>
              </a:ext>
            </a:extLst>
          </p:cNvPr>
          <p:cNvSpPr>
            <a:spLocks noGrp="1"/>
          </p:cNvSpPr>
          <p:nvPr>
            <p:ph type="title"/>
          </p:nvPr>
        </p:nvSpPr>
        <p:spPr>
          <a:xfrm>
            <a:off x="1887352" y="351471"/>
            <a:ext cx="8104036" cy="1085897"/>
          </a:xfrm>
        </p:spPr>
        <p:txBody>
          <a:bodyPr>
            <a:normAutofit/>
          </a:bodyPr>
          <a:lstStyle/>
          <a:p>
            <a:r>
              <a:rPr lang="en-US" sz="2700" b="1" u="sng" dirty="0"/>
              <a:t>Demographic Analysis Cont’d</a:t>
            </a:r>
            <a:br>
              <a:rPr lang="en-US" sz="1800" u="sng" dirty="0"/>
            </a:br>
            <a:endParaRPr lang="en-US" sz="1800" dirty="0"/>
          </a:p>
        </p:txBody>
      </p:sp>
      <p:pic>
        <p:nvPicPr>
          <p:cNvPr id="4" name="Content Placeholder 3">
            <a:extLst>
              <a:ext uri="{FF2B5EF4-FFF2-40B4-BE49-F238E27FC236}">
                <a16:creationId xmlns:a16="http://schemas.microsoft.com/office/drawing/2014/main" id="{50C08162-D708-AB1C-684D-83EE840593A6}"/>
              </a:ext>
            </a:extLst>
          </p:cNvPr>
          <p:cNvPicPr>
            <a:picLocks noGrp="1" noChangeAspect="1"/>
          </p:cNvPicPr>
          <p:nvPr>
            <p:ph idx="1"/>
          </p:nvPr>
        </p:nvPicPr>
        <p:blipFill>
          <a:blip r:embed="rId2"/>
          <a:stretch>
            <a:fillRect/>
          </a:stretch>
        </p:blipFill>
        <p:spPr>
          <a:xfrm>
            <a:off x="0" y="1664317"/>
            <a:ext cx="6233582" cy="3484941"/>
          </a:xfrm>
          <a:prstGeom prst="rect">
            <a:avLst/>
          </a:prstGeom>
        </p:spPr>
      </p:pic>
      <p:pic>
        <p:nvPicPr>
          <p:cNvPr id="7" name="Picture 6">
            <a:extLst>
              <a:ext uri="{FF2B5EF4-FFF2-40B4-BE49-F238E27FC236}">
                <a16:creationId xmlns:a16="http://schemas.microsoft.com/office/drawing/2014/main" id="{FD8A1D2A-9689-4936-9F81-CC2EC5134C2E}"/>
              </a:ext>
            </a:extLst>
          </p:cNvPr>
          <p:cNvPicPr>
            <a:picLocks noChangeAspect="1"/>
          </p:cNvPicPr>
          <p:nvPr/>
        </p:nvPicPr>
        <p:blipFill>
          <a:blip r:embed="rId3"/>
          <a:stretch>
            <a:fillRect/>
          </a:stretch>
        </p:blipFill>
        <p:spPr>
          <a:xfrm>
            <a:off x="6096000" y="1664318"/>
            <a:ext cx="5830230" cy="3484941"/>
          </a:xfrm>
          <a:prstGeom prst="rect">
            <a:avLst/>
          </a:prstGeom>
        </p:spPr>
      </p:pic>
      <p:sp>
        <p:nvSpPr>
          <p:cNvPr id="9" name="TextBox 8">
            <a:extLst>
              <a:ext uri="{FF2B5EF4-FFF2-40B4-BE49-F238E27FC236}">
                <a16:creationId xmlns:a16="http://schemas.microsoft.com/office/drawing/2014/main" id="{59EA5343-7861-3882-D498-927F3F254AD9}"/>
              </a:ext>
            </a:extLst>
          </p:cNvPr>
          <p:cNvSpPr txBox="1"/>
          <p:nvPr/>
        </p:nvSpPr>
        <p:spPr>
          <a:xfrm>
            <a:off x="478464" y="5149258"/>
            <a:ext cx="4890977" cy="1477328"/>
          </a:xfrm>
          <a:prstGeom prst="rect">
            <a:avLst/>
          </a:prstGeom>
          <a:noFill/>
        </p:spPr>
        <p:txBody>
          <a:bodyPr wrap="square" rtlCol="0">
            <a:spAutoFit/>
          </a:bodyPr>
          <a:lstStyle/>
          <a:p>
            <a:pPr algn="just"/>
            <a:r>
              <a:rPr lang="en-US" dirty="0"/>
              <a:t>From the distribution, most of the students are nationals of the country and few are international students. Also, graduation rate is higher relative to drop out rate for both international and non international students.</a:t>
            </a:r>
          </a:p>
        </p:txBody>
      </p:sp>
      <p:sp>
        <p:nvSpPr>
          <p:cNvPr id="10" name="TextBox 9">
            <a:extLst>
              <a:ext uri="{FF2B5EF4-FFF2-40B4-BE49-F238E27FC236}">
                <a16:creationId xmlns:a16="http://schemas.microsoft.com/office/drawing/2014/main" id="{27B0428A-7001-7F2E-8320-8E0194D9025D}"/>
              </a:ext>
            </a:extLst>
          </p:cNvPr>
          <p:cNvSpPr txBox="1"/>
          <p:nvPr/>
        </p:nvSpPr>
        <p:spPr>
          <a:xfrm>
            <a:off x="6665929" y="5066137"/>
            <a:ext cx="5015024" cy="1754326"/>
          </a:xfrm>
          <a:prstGeom prst="rect">
            <a:avLst/>
          </a:prstGeom>
          <a:noFill/>
        </p:spPr>
        <p:txBody>
          <a:bodyPr wrap="square" rtlCol="0">
            <a:spAutoFit/>
          </a:bodyPr>
          <a:lstStyle/>
          <a:p>
            <a:pPr algn="just"/>
            <a:r>
              <a:rPr lang="en-US" dirty="0"/>
              <a:t>The above shows that gender and age at enrollment have the highest correlation with whether a student graduates or drop out. The negative correlation implies that male student and students with higher age at enrollment are more likely to drop out. </a:t>
            </a:r>
          </a:p>
        </p:txBody>
      </p:sp>
    </p:spTree>
    <p:extLst>
      <p:ext uri="{BB962C8B-B14F-4D97-AF65-F5344CB8AC3E}">
        <p14:creationId xmlns:p14="http://schemas.microsoft.com/office/powerpoint/2010/main" val="9097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EB36F-9634-6EDB-89EA-42CBAA19ADA8}"/>
              </a:ext>
            </a:extLst>
          </p:cNvPr>
          <p:cNvSpPr>
            <a:spLocks noGrp="1"/>
          </p:cNvSpPr>
          <p:nvPr>
            <p:ph type="title"/>
          </p:nvPr>
        </p:nvSpPr>
        <p:spPr>
          <a:xfrm>
            <a:off x="1986588" y="91388"/>
            <a:ext cx="7729728" cy="1188720"/>
          </a:xfrm>
        </p:spPr>
        <p:txBody>
          <a:bodyPr>
            <a:normAutofit/>
          </a:bodyPr>
          <a:lstStyle/>
          <a:p>
            <a:pPr algn="ctr"/>
            <a:r>
              <a:rPr lang="en-US" sz="2400" b="1" u="sng" dirty="0"/>
              <a:t>Academic Analysis</a:t>
            </a:r>
          </a:p>
        </p:txBody>
      </p:sp>
      <p:pic>
        <p:nvPicPr>
          <p:cNvPr id="8" name="Content Placeholder 3">
            <a:extLst>
              <a:ext uri="{FF2B5EF4-FFF2-40B4-BE49-F238E27FC236}">
                <a16:creationId xmlns:a16="http://schemas.microsoft.com/office/drawing/2014/main" id="{E1140B08-A445-41E9-4939-6DA3D8FE91D4}"/>
              </a:ext>
            </a:extLst>
          </p:cNvPr>
          <p:cNvPicPr>
            <a:picLocks noGrp="1" noChangeAspect="1"/>
          </p:cNvPicPr>
          <p:nvPr>
            <p:ph idx="1"/>
          </p:nvPr>
        </p:nvPicPr>
        <p:blipFill>
          <a:blip r:embed="rId2"/>
          <a:stretch>
            <a:fillRect/>
          </a:stretch>
        </p:blipFill>
        <p:spPr>
          <a:xfrm>
            <a:off x="5496947" y="1372690"/>
            <a:ext cx="6688357" cy="3723417"/>
          </a:xfrm>
          <a:prstGeom prst="rect">
            <a:avLst/>
          </a:prstGeom>
        </p:spPr>
      </p:pic>
      <p:pic>
        <p:nvPicPr>
          <p:cNvPr id="7" name="Picture 6">
            <a:extLst>
              <a:ext uri="{FF2B5EF4-FFF2-40B4-BE49-F238E27FC236}">
                <a16:creationId xmlns:a16="http://schemas.microsoft.com/office/drawing/2014/main" id="{8C41FBDC-74F9-2114-870E-915E3B785591}"/>
              </a:ext>
            </a:extLst>
          </p:cNvPr>
          <p:cNvPicPr>
            <a:picLocks noChangeAspect="1"/>
          </p:cNvPicPr>
          <p:nvPr/>
        </p:nvPicPr>
        <p:blipFill>
          <a:blip r:embed="rId3"/>
          <a:stretch>
            <a:fillRect/>
          </a:stretch>
        </p:blipFill>
        <p:spPr>
          <a:xfrm>
            <a:off x="0" y="1372690"/>
            <a:ext cx="5496948" cy="3723417"/>
          </a:xfrm>
          <a:prstGeom prst="rect">
            <a:avLst/>
          </a:prstGeom>
        </p:spPr>
      </p:pic>
      <p:sp>
        <p:nvSpPr>
          <p:cNvPr id="9" name="TextBox 8">
            <a:extLst>
              <a:ext uri="{FF2B5EF4-FFF2-40B4-BE49-F238E27FC236}">
                <a16:creationId xmlns:a16="http://schemas.microsoft.com/office/drawing/2014/main" id="{61059549-BFFE-F69F-EEBC-2E195F3B880A}"/>
              </a:ext>
            </a:extLst>
          </p:cNvPr>
          <p:cNvSpPr txBox="1"/>
          <p:nvPr/>
        </p:nvSpPr>
        <p:spPr>
          <a:xfrm>
            <a:off x="113414" y="5278934"/>
            <a:ext cx="5496947" cy="1200329"/>
          </a:xfrm>
          <a:prstGeom prst="rect">
            <a:avLst/>
          </a:prstGeom>
          <a:noFill/>
        </p:spPr>
        <p:txBody>
          <a:bodyPr wrap="square" rtlCol="0">
            <a:spAutoFit/>
          </a:bodyPr>
          <a:lstStyle/>
          <a:p>
            <a:pPr algn="just"/>
            <a:r>
              <a:rPr lang="en-US" dirty="0"/>
              <a:t>It can be seen that for most of the course programs, students graduate than drop out aside from Management (evening attendance), Basic Education, </a:t>
            </a:r>
            <a:r>
              <a:rPr lang="en-US" dirty="0" err="1"/>
              <a:t>Equinculture</a:t>
            </a:r>
            <a:r>
              <a:rPr lang="en-US" dirty="0"/>
              <a:t>, and Informatics Engineering. </a:t>
            </a:r>
          </a:p>
        </p:txBody>
      </p:sp>
      <p:sp>
        <p:nvSpPr>
          <p:cNvPr id="10" name="TextBox 9">
            <a:extLst>
              <a:ext uri="{FF2B5EF4-FFF2-40B4-BE49-F238E27FC236}">
                <a16:creationId xmlns:a16="http://schemas.microsoft.com/office/drawing/2014/main" id="{D4764CCE-E816-4A1D-2A0B-48E90E96BE2D}"/>
              </a:ext>
            </a:extLst>
          </p:cNvPr>
          <p:cNvSpPr txBox="1"/>
          <p:nvPr/>
        </p:nvSpPr>
        <p:spPr>
          <a:xfrm>
            <a:off x="6209414" y="5105650"/>
            <a:ext cx="5869172" cy="1477328"/>
          </a:xfrm>
          <a:prstGeom prst="rect">
            <a:avLst/>
          </a:prstGeom>
          <a:noFill/>
        </p:spPr>
        <p:txBody>
          <a:bodyPr wrap="square" rtlCol="0">
            <a:spAutoFit/>
          </a:bodyPr>
          <a:lstStyle/>
          <a:p>
            <a:pPr algn="just"/>
            <a:r>
              <a:rPr lang="en-US" dirty="0"/>
              <a:t>Nursing has the lowest drop out rate and Biofuel Production Technology has the most. There are some interesting insights that may indicate some courses are more challenging for students to complete than others. 7 out of 17 courses have over 50% dropout rate.</a:t>
            </a:r>
          </a:p>
        </p:txBody>
      </p:sp>
    </p:spTree>
    <p:extLst>
      <p:ext uri="{BB962C8B-B14F-4D97-AF65-F5344CB8AC3E}">
        <p14:creationId xmlns:p14="http://schemas.microsoft.com/office/powerpoint/2010/main" val="3785251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464E-8892-5C72-6C59-62455121103B}"/>
              </a:ext>
            </a:extLst>
          </p:cNvPr>
          <p:cNvSpPr>
            <a:spLocks noGrp="1"/>
          </p:cNvSpPr>
          <p:nvPr>
            <p:ph type="title"/>
          </p:nvPr>
        </p:nvSpPr>
        <p:spPr/>
        <p:txBody>
          <a:bodyPr>
            <a:normAutofit/>
          </a:bodyPr>
          <a:lstStyle/>
          <a:p>
            <a:pPr algn="ctr"/>
            <a:r>
              <a:rPr lang="en-US" sz="3200" b="1" u="sng" dirty="0"/>
              <a:t>Academic Analysis Cont’d</a:t>
            </a:r>
            <a:endParaRPr lang="en-US" sz="3200" b="1" dirty="0"/>
          </a:p>
        </p:txBody>
      </p:sp>
      <p:pic>
        <p:nvPicPr>
          <p:cNvPr id="9" name="Picture 8">
            <a:extLst>
              <a:ext uri="{FF2B5EF4-FFF2-40B4-BE49-F238E27FC236}">
                <a16:creationId xmlns:a16="http://schemas.microsoft.com/office/drawing/2014/main" id="{1711206F-D2ED-7875-4A6E-1D03062ADC7D}"/>
              </a:ext>
            </a:extLst>
          </p:cNvPr>
          <p:cNvPicPr>
            <a:picLocks noChangeAspect="1"/>
          </p:cNvPicPr>
          <p:nvPr/>
        </p:nvPicPr>
        <p:blipFill>
          <a:blip r:embed="rId2"/>
          <a:stretch>
            <a:fillRect/>
          </a:stretch>
        </p:blipFill>
        <p:spPr>
          <a:xfrm>
            <a:off x="5445846" y="1946667"/>
            <a:ext cx="6154963" cy="3479636"/>
          </a:xfrm>
          <a:prstGeom prst="rect">
            <a:avLst/>
          </a:prstGeom>
        </p:spPr>
      </p:pic>
      <p:sp>
        <p:nvSpPr>
          <p:cNvPr id="10" name="TextBox 9">
            <a:extLst>
              <a:ext uri="{FF2B5EF4-FFF2-40B4-BE49-F238E27FC236}">
                <a16:creationId xmlns:a16="http://schemas.microsoft.com/office/drawing/2014/main" id="{76347B9D-9135-47D4-C501-2DF38B3CC3DB}"/>
              </a:ext>
            </a:extLst>
          </p:cNvPr>
          <p:cNvSpPr txBox="1"/>
          <p:nvPr/>
        </p:nvSpPr>
        <p:spPr>
          <a:xfrm>
            <a:off x="37214" y="5320824"/>
            <a:ext cx="5371418" cy="1477328"/>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It can be observed that students who attend classes in the daytime </a:t>
            </a:r>
            <a:r>
              <a:rPr lang="en-US" dirty="0">
                <a:solidFill>
                  <a:srgbClr val="000000"/>
                </a:solidFill>
                <a:latin typeface="Helvetica Neue" panose="02000503000000020004" pitchFamily="2" charset="0"/>
              </a:rPr>
              <a:t>have a lower </a:t>
            </a:r>
            <a:r>
              <a:rPr lang="en-US" b="0" i="0" u="none" strike="noStrike" dirty="0">
                <a:solidFill>
                  <a:srgbClr val="000000"/>
                </a:solidFill>
                <a:effectLst/>
                <a:latin typeface="Helvetica Neue" panose="02000503000000020004" pitchFamily="2" charset="0"/>
              </a:rPr>
              <a:t>drop out rate  compared the evening students. However, the rates of drop out for both type of attendance is high.</a:t>
            </a:r>
            <a:endParaRPr lang="en-US" dirty="0"/>
          </a:p>
        </p:txBody>
      </p:sp>
      <p:pic>
        <p:nvPicPr>
          <p:cNvPr id="12" name="Picture 11">
            <a:extLst>
              <a:ext uri="{FF2B5EF4-FFF2-40B4-BE49-F238E27FC236}">
                <a16:creationId xmlns:a16="http://schemas.microsoft.com/office/drawing/2014/main" id="{625A9825-2A6A-F52D-3CF9-013E4F3E87E7}"/>
              </a:ext>
            </a:extLst>
          </p:cNvPr>
          <p:cNvPicPr>
            <a:picLocks noChangeAspect="1"/>
          </p:cNvPicPr>
          <p:nvPr/>
        </p:nvPicPr>
        <p:blipFill>
          <a:blip r:embed="rId3"/>
          <a:stretch>
            <a:fillRect/>
          </a:stretch>
        </p:blipFill>
        <p:spPr>
          <a:xfrm>
            <a:off x="356292" y="2038565"/>
            <a:ext cx="5549168" cy="3154270"/>
          </a:xfrm>
          <a:prstGeom prst="rect">
            <a:avLst/>
          </a:prstGeom>
        </p:spPr>
      </p:pic>
      <p:sp>
        <p:nvSpPr>
          <p:cNvPr id="13" name="TextBox 12">
            <a:extLst>
              <a:ext uri="{FF2B5EF4-FFF2-40B4-BE49-F238E27FC236}">
                <a16:creationId xmlns:a16="http://schemas.microsoft.com/office/drawing/2014/main" id="{65412D76-ED49-34AD-36ED-11BF3FB3AB85}"/>
              </a:ext>
            </a:extLst>
          </p:cNvPr>
          <p:cNvSpPr txBox="1"/>
          <p:nvPr/>
        </p:nvSpPr>
        <p:spPr>
          <a:xfrm>
            <a:off x="6751674" y="5426303"/>
            <a:ext cx="4997303"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In terms of academics, second semester grade has the highest correlation with whether a student drop out or graduates.</a:t>
            </a:r>
            <a:endParaRPr lang="en-US" dirty="0"/>
          </a:p>
        </p:txBody>
      </p:sp>
      <p:sp>
        <p:nvSpPr>
          <p:cNvPr id="14" name="Title 1">
            <a:extLst>
              <a:ext uri="{FF2B5EF4-FFF2-40B4-BE49-F238E27FC236}">
                <a16:creationId xmlns:a16="http://schemas.microsoft.com/office/drawing/2014/main" id="{31164B78-AD80-294B-3646-48D89025670A}"/>
              </a:ext>
            </a:extLst>
          </p:cNvPr>
          <p:cNvSpPr txBox="1">
            <a:spLocks/>
          </p:cNvSpPr>
          <p:nvPr/>
        </p:nvSpPr>
        <p:spPr bwMode="black">
          <a:xfrm>
            <a:off x="2231136" y="616377"/>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b="1" u="sng" dirty="0"/>
              <a:t>Academic Analysis Cont’d</a:t>
            </a:r>
            <a:endParaRPr lang="en-US" sz="2400" b="1" dirty="0"/>
          </a:p>
        </p:txBody>
      </p:sp>
    </p:spTree>
    <p:extLst>
      <p:ext uri="{BB962C8B-B14F-4D97-AF65-F5344CB8AC3E}">
        <p14:creationId xmlns:p14="http://schemas.microsoft.com/office/powerpoint/2010/main" val="22108793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{7A34F97D-5D6C-7349-B226-C095E54A9370}tf10001120</Template>
  <TotalTime>600</TotalTime>
  <Words>1177</Words>
  <Application>Microsoft Macintosh PowerPoint</Application>
  <PresentationFormat>Widescreen</PresentationFormat>
  <Paragraphs>84</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Helvetica Neue</vt:lpstr>
      <vt:lpstr>Söhne</vt:lpstr>
      <vt:lpstr>Parcel</vt:lpstr>
      <vt:lpstr>A Comprehensive Exploratory and Predictive Analysis of Factors Impacting Graduation and Drop Out Rate in College</vt:lpstr>
      <vt:lpstr>Introduction</vt:lpstr>
      <vt:lpstr>Problem Statement</vt:lpstr>
      <vt:lpstr>Exploratory Analysis: The Current State and Trends of Students </vt:lpstr>
      <vt:lpstr>Exploratory Analysis Cont’d</vt:lpstr>
      <vt:lpstr>Diagnostic Analysis: Factors that may contribute to the current state and trends</vt:lpstr>
      <vt:lpstr>Demographic Analysis Cont’d </vt:lpstr>
      <vt:lpstr>Academic Analysis</vt:lpstr>
      <vt:lpstr>Academic Analysis Cont’d</vt:lpstr>
      <vt:lpstr>Funding Analysis </vt:lpstr>
      <vt:lpstr>  Predictive Analysis: Forecasting Student Success </vt:lpstr>
      <vt:lpstr>Insights and Recommendations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Exploratory and Predictive Analysis of Factors Impacting Graduation and Drop Out Rate in College</dc:title>
  <dc:creator>Harold Adu-Twum</dc:creator>
  <cp:lastModifiedBy>Harold Adu-Twum</cp:lastModifiedBy>
  <cp:revision>1</cp:revision>
  <dcterms:created xsi:type="dcterms:W3CDTF">2023-11-28T01:30:00Z</dcterms:created>
  <dcterms:modified xsi:type="dcterms:W3CDTF">2023-11-28T11:30:06Z</dcterms:modified>
</cp:coreProperties>
</file>